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22" r:id="rId5"/>
    <p:sldId id="343" r:id="rId6"/>
    <p:sldId id="321" r:id="rId7"/>
    <p:sldId id="346" r:id="rId8"/>
    <p:sldId id="344" r:id="rId9"/>
    <p:sldId id="347" r:id="rId10"/>
    <p:sldId id="353" r:id="rId11"/>
    <p:sldId id="336" r:id="rId12"/>
    <p:sldId id="354" r:id="rId13"/>
    <p:sldId id="352" r:id="rId14"/>
    <p:sldId id="355" r:id="rId15"/>
    <p:sldId id="326" r:id="rId16"/>
    <p:sldId id="358" r:id="rId17"/>
    <p:sldId id="359" r:id="rId18"/>
    <p:sldId id="348" r:id="rId19"/>
    <p:sldId id="345" r:id="rId20"/>
    <p:sldId id="360" r:id="rId21"/>
    <p:sldId id="361" r:id="rId22"/>
    <p:sldId id="362" r:id="rId23"/>
    <p:sldId id="367" r:id="rId24"/>
    <p:sldId id="349" r:id="rId25"/>
    <p:sldId id="364" r:id="rId26"/>
    <p:sldId id="368" r:id="rId27"/>
    <p:sldId id="365" r:id="rId28"/>
    <p:sldId id="350" r:id="rId29"/>
    <p:sldId id="356" r:id="rId30"/>
    <p:sldId id="332" r:id="rId31"/>
    <p:sldId id="369" r:id="rId32"/>
    <p:sldId id="371" r:id="rId33"/>
    <p:sldId id="370" r:id="rId34"/>
    <p:sldId id="372" r:id="rId35"/>
    <p:sldId id="32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CEE34-CC82-4156-1BE5-5558E6B9DC62}" v="2223" dt="2025-04-21T23:56:03.878"/>
    <p1510:client id="{30EB18AF-1FB8-C3BA-9C50-9F703AC8F7EB}" v="321" dt="2025-04-23T23:07:21.446"/>
    <p1510:client id="{42D992C1-BFAB-63D2-3EF6-F235A299DBA5}" v="6" dt="2025-04-23T00:33:36.508"/>
    <p1510:client id="{52450E7E-8FBD-5D05-7935-A68A6F64CDEA}" v="1" dt="2025-04-22T19:46:08.659"/>
    <p1510:client id="{5B8C9E63-6968-4CA9-CC0D-DFE6F4D97A98}" v="34" dt="2025-04-23T21:12:54.078"/>
    <p1510:client id="{5DB1062C-746E-AE59-4075-6EC590D1F6EC}" v="86" dt="2025-04-22T21:35:19.875"/>
    <p1510:client id="{5DC4770C-2403-6329-E418-6ADA621FFD60}" v="141" dt="2025-04-23T17:48:55.428"/>
    <p1510:client id="{71864DF1-16B4-7924-C836-260A3CE85AEA}" v="1" dt="2025-04-22T23:33:59.509"/>
    <p1510:client id="{9C041DC2-5D73-83A7-8306-F927BA3C5CBA}" v="1" dt="2025-04-22T18:08:39.885"/>
    <p1510:client id="{AE325706-6FEB-D6F4-70BB-2FB855834F7D}" v="6" dt="2025-04-22T03:41:55.817"/>
    <p1510:client id="{B9BA3BB0-FF48-D888-7F23-F3835F368083}" v="7" dt="2025-04-23T17:31:33.111"/>
    <p1510:client id="{D6991ADA-C308-0CAC-2E9D-9C86DF04C815}" v="10" dt="2025-04-22T22:07:24.568"/>
    <p1510:client id="{D9F96D29-9081-7B9B-8776-298564AAF53A}" v="20" dt="2025-04-23T01:03:13.971"/>
    <p1510:client id="{E59BE45A-9AF9-41D9-E1CE-C72E6FB4FC0F}" v="145" dt="2025-04-23T14:55:23.207"/>
    <p1510:client id="{F7C9958E-AD37-5119-B962-5C30C720C3A3}" v="1386" dt="2025-04-23T00:58:13.650"/>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4/24/2025</a:t>
            </a:fld>
            <a:endParaRPr lang="en-US"/>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4/24/2025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Sally </a:t>
            </a:r>
          </a:p>
          <a:p>
            <a:endParaRPr lang="en-US">
              <a:ea typeface="Calibri"/>
              <a:cs typeface="Calibri"/>
            </a:endParaRPr>
          </a:p>
          <a:p>
            <a:r>
              <a:rPr lang="en-US">
                <a:ea typeface="Calibri"/>
                <a:cs typeface="Calibri"/>
              </a:rPr>
              <a:t>For our project, we created a knowledge hub for the Smart Tutor project.  </a:t>
            </a:r>
          </a:p>
        </p:txBody>
      </p:sp>
      <p:sp>
        <p:nvSpPr>
          <p:cNvPr id="4" name="Slide Number Placeholder 3"/>
          <p:cNvSpPr>
            <a:spLocks noGrp="1"/>
          </p:cNvSpPr>
          <p:nvPr>
            <p:ph type="sldNum" sz="quarter" idx="5"/>
          </p:nvPr>
        </p:nvSpPr>
        <p:spPr/>
        <p:txBody>
          <a:bodyPr/>
          <a:lstStyle/>
          <a:p>
            <a:fld id="{C37D7554-D10C-4E29-B8E6-BB7111FA614F}" type="slidenum">
              <a:rPr lang="en-US" smtClean="0"/>
              <a:t>1</a:t>
            </a:fld>
            <a:endParaRPr lang="en-US"/>
          </a:p>
        </p:txBody>
      </p:sp>
    </p:spTree>
    <p:extLst>
      <p:ext uri="{BB962C8B-B14F-4D97-AF65-F5344CB8AC3E}">
        <p14:creationId xmlns:p14="http://schemas.microsoft.com/office/powerpoint/2010/main" val="36515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4730-352A-C55A-A657-3B45D1FBF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DED91-3DA8-442E-7395-4C666B8DB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8F937-3727-7A5A-F32D-418E4B8ABB94}"/>
              </a:ext>
            </a:extLst>
          </p:cNvPr>
          <p:cNvSpPr>
            <a:spLocks noGrp="1"/>
          </p:cNvSpPr>
          <p:nvPr>
            <p:ph type="body" idx="1"/>
          </p:nvPr>
        </p:nvSpPr>
        <p:spPr/>
        <p:txBody>
          <a:bodyPr/>
          <a:lstStyle/>
          <a:p>
            <a:r>
              <a:rPr lang="en-US">
                <a:ea typeface="Calibri"/>
                <a:cs typeface="Calibri"/>
              </a:rPr>
              <a:t>Sally</a:t>
            </a:r>
            <a:endParaRPr lang="en-US"/>
          </a:p>
          <a:p>
            <a:endParaRPr lang="en-US"/>
          </a:p>
          <a:p>
            <a:r>
              <a:rPr lang="en-US"/>
              <a:t>The abstracts from the dataset are embedded using Sentence-BERT, one of the more modern approaches to text embedding. Whereas older embedding methods process words in isolation, SBERT understands full sentences in the context of other sentences. Semantically similar sentences are closer together in space. Likewise, semantically similar abstracts are also closer together in space, allowing us to divide them into clusters based on the contents of the paper's abstract.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We used a pre-trained model from the Sentence Transformer library which is a version of SBERT optimized for speed and resource constraint.  It dos this by using six transformer layers rather than the 12 or 24 standard in BERT and it outputs lower dimensional vectors than the larger, slower models do.</a:t>
            </a: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b="1">
              <a:ea typeface="Calibri"/>
              <a:cs typeface="Calibri"/>
            </a:endParaRPr>
          </a:p>
        </p:txBody>
      </p:sp>
      <p:sp>
        <p:nvSpPr>
          <p:cNvPr id="4" name="Slide Number Placeholder 3">
            <a:extLst>
              <a:ext uri="{FF2B5EF4-FFF2-40B4-BE49-F238E27FC236}">
                <a16:creationId xmlns:a16="http://schemas.microsoft.com/office/drawing/2014/main" id="{A2DD7E40-4206-2A3F-CD2D-5105877FF21B}"/>
              </a:ext>
            </a:extLst>
          </p:cNvPr>
          <p:cNvSpPr>
            <a:spLocks noGrp="1"/>
          </p:cNvSpPr>
          <p:nvPr>
            <p:ph type="sldNum" sz="quarter" idx="5"/>
          </p:nvPr>
        </p:nvSpPr>
        <p:spPr/>
        <p:txBody>
          <a:bodyPr/>
          <a:lstStyle/>
          <a:p>
            <a:fld id="{C37D7554-D10C-4E29-B8E6-BB7111FA614F}" type="slidenum">
              <a:rPr lang="en-US" smtClean="0"/>
              <a:t>10</a:t>
            </a:fld>
            <a:endParaRPr lang="en-US"/>
          </a:p>
        </p:txBody>
      </p:sp>
    </p:spTree>
    <p:extLst>
      <p:ext uri="{BB962C8B-B14F-4D97-AF65-F5344CB8AC3E}">
        <p14:creationId xmlns:p14="http://schemas.microsoft.com/office/powerpoint/2010/main" val="316335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Ehsan</a:t>
            </a:r>
          </a:p>
        </p:txBody>
      </p:sp>
      <p:sp>
        <p:nvSpPr>
          <p:cNvPr id="4" name="Slide Number Placeholder 3"/>
          <p:cNvSpPr>
            <a:spLocks noGrp="1"/>
          </p:cNvSpPr>
          <p:nvPr>
            <p:ph type="sldNum" sz="quarter" idx="5"/>
          </p:nvPr>
        </p:nvSpPr>
        <p:spPr/>
        <p:txBody>
          <a:bodyPr/>
          <a:lstStyle/>
          <a:p>
            <a:fld id="{C37D7554-D10C-4E29-B8E6-BB7111FA614F}" type="slidenum">
              <a:rPr lang="en-US" smtClean="0"/>
              <a:t>11</a:t>
            </a:fld>
            <a:endParaRPr lang="en-US"/>
          </a:p>
        </p:txBody>
      </p:sp>
    </p:spTree>
    <p:extLst>
      <p:ext uri="{BB962C8B-B14F-4D97-AF65-F5344CB8AC3E}">
        <p14:creationId xmlns:p14="http://schemas.microsoft.com/office/powerpoint/2010/main" val="32428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Ehsan</a:t>
            </a: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12</a:t>
            </a:fld>
            <a:endParaRPr lang="en-US"/>
          </a:p>
        </p:txBody>
      </p:sp>
    </p:spTree>
    <p:extLst>
      <p:ext uri="{BB962C8B-B14F-4D97-AF65-F5344CB8AC3E}">
        <p14:creationId xmlns:p14="http://schemas.microsoft.com/office/powerpoint/2010/main" val="362363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0EC27-8B21-5BEA-F75C-2E26C57BB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B84C3-E9F4-C12D-3B46-A49D0E23C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7A0B4-5F66-9530-5755-1C64DADA9E68}"/>
              </a:ext>
            </a:extLst>
          </p:cNvPr>
          <p:cNvSpPr>
            <a:spLocks noGrp="1"/>
          </p:cNvSpPr>
          <p:nvPr>
            <p:ph type="body" idx="1"/>
          </p:nvPr>
        </p:nvSpPr>
        <p:spPr/>
        <p:txBody>
          <a:bodyPr/>
          <a:lstStyle/>
          <a:p>
            <a:r>
              <a:rPr lang="en-US">
                <a:ea typeface="Calibri"/>
                <a:cs typeface="Calibri"/>
              </a:rPr>
              <a:t>Ehsan</a:t>
            </a:r>
            <a:endParaRPr lang="en-US"/>
          </a:p>
          <a:p>
            <a:endParaRPr lang="en-US"/>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B155B1FB-80E1-C747-F0BC-5F61AAE1E959}"/>
              </a:ext>
            </a:extLst>
          </p:cNvPr>
          <p:cNvSpPr>
            <a:spLocks noGrp="1"/>
          </p:cNvSpPr>
          <p:nvPr>
            <p:ph type="sldNum" sz="quarter" idx="5"/>
          </p:nvPr>
        </p:nvSpPr>
        <p:spPr/>
        <p:txBody>
          <a:bodyPr/>
          <a:lstStyle/>
          <a:p>
            <a:fld id="{C37D7554-D10C-4E29-B8E6-BB7111FA614F}" type="slidenum">
              <a:rPr lang="en-US" smtClean="0"/>
              <a:t>13</a:t>
            </a:fld>
            <a:endParaRPr lang="en-US"/>
          </a:p>
        </p:txBody>
      </p:sp>
    </p:spTree>
    <p:extLst>
      <p:ext uri="{BB962C8B-B14F-4D97-AF65-F5344CB8AC3E}">
        <p14:creationId xmlns:p14="http://schemas.microsoft.com/office/powerpoint/2010/main" val="500510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Ehsan</a:t>
            </a:r>
            <a:endParaRPr lang="en-US"/>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14</a:t>
            </a:fld>
            <a:endParaRPr lang="en-US"/>
          </a:p>
        </p:txBody>
      </p:sp>
    </p:spTree>
    <p:extLst>
      <p:ext uri="{BB962C8B-B14F-4D97-AF65-F5344CB8AC3E}">
        <p14:creationId xmlns:p14="http://schemas.microsoft.com/office/powerpoint/2010/main" val="2669493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p:txBody>
      </p:sp>
      <p:sp>
        <p:nvSpPr>
          <p:cNvPr id="4" name="Slide Number Placeholder 3"/>
          <p:cNvSpPr>
            <a:spLocks noGrp="1"/>
          </p:cNvSpPr>
          <p:nvPr>
            <p:ph type="sldNum" sz="quarter" idx="5"/>
          </p:nvPr>
        </p:nvSpPr>
        <p:spPr/>
        <p:txBody>
          <a:bodyPr/>
          <a:lstStyle/>
          <a:p>
            <a:fld id="{C37D7554-D10C-4E29-B8E6-BB7111FA614F}" type="slidenum">
              <a:rPr lang="en-US" smtClean="0"/>
              <a:t>15</a:t>
            </a:fld>
            <a:endParaRPr lang="en-US"/>
          </a:p>
        </p:txBody>
      </p:sp>
    </p:spTree>
    <p:extLst>
      <p:ext uri="{BB962C8B-B14F-4D97-AF65-F5344CB8AC3E}">
        <p14:creationId xmlns:p14="http://schemas.microsoft.com/office/powerpoint/2010/main" val="70609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a:p>
            <a:endParaRPr lang="en-US">
              <a:ea typeface="Calibri"/>
              <a:cs typeface="Calibri"/>
            </a:endParaRPr>
          </a:p>
          <a:p>
            <a:r>
              <a:rPr lang="en-US">
                <a:ea typeface="Calibri"/>
                <a:cs typeface="Calibri"/>
              </a:rPr>
              <a:t>Mention autoencoder is used</a:t>
            </a:r>
          </a:p>
        </p:txBody>
      </p:sp>
      <p:sp>
        <p:nvSpPr>
          <p:cNvPr id="4" name="Slide Number Placeholder 3"/>
          <p:cNvSpPr>
            <a:spLocks noGrp="1"/>
          </p:cNvSpPr>
          <p:nvPr>
            <p:ph type="sldNum" sz="quarter" idx="5"/>
          </p:nvPr>
        </p:nvSpPr>
        <p:spPr/>
        <p:txBody>
          <a:bodyPr/>
          <a:lstStyle/>
          <a:p>
            <a:fld id="{C37D7554-D10C-4E29-B8E6-BB7111FA614F}" type="slidenum">
              <a:rPr lang="en-US" smtClean="0"/>
              <a:t>16</a:t>
            </a:fld>
            <a:endParaRPr lang="en-US"/>
          </a:p>
        </p:txBody>
      </p:sp>
    </p:spTree>
    <p:extLst>
      <p:ext uri="{BB962C8B-B14F-4D97-AF65-F5344CB8AC3E}">
        <p14:creationId xmlns:p14="http://schemas.microsoft.com/office/powerpoint/2010/main" val="1838972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a:p>
            <a:endParaRPr lang="en-US">
              <a:ea typeface="Calibri"/>
              <a:cs typeface="Calibri"/>
            </a:endParaRPr>
          </a:p>
          <a:p>
            <a:r>
              <a:rPr lang="en-US">
                <a:ea typeface="Calibri"/>
                <a:cs typeface="Calibri"/>
              </a:rPr>
              <a:t>Mention it is PCA (for visualization only)</a:t>
            </a:r>
          </a:p>
        </p:txBody>
      </p:sp>
      <p:sp>
        <p:nvSpPr>
          <p:cNvPr id="4" name="Slide Number Placeholder 3"/>
          <p:cNvSpPr>
            <a:spLocks noGrp="1"/>
          </p:cNvSpPr>
          <p:nvPr>
            <p:ph type="sldNum" sz="quarter" idx="5"/>
          </p:nvPr>
        </p:nvSpPr>
        <p:spPr/>
        <p:txBody>
          <a:bodyPr/>
          <a:lstStyle/>
          <a:p>
            <a:fld id="{C37D7554-D10C-4E29-B8E6-BB7111FA614F}" type="slidenum">
              <a:rPr lang="en-US" smtClean="0"/>
              <a:t>17</a:t>
            </a:fld>
            <a:endParaRPr lang="en-US"/>
          </a:p>
        </p:txBody>
      </p:sp>
    </p:spTree>
    <p:extLst>
      <p:ext uri="{BB962C8B-B14F-4D97-AF65-F5344CB8AC3E}">
        <p14:creationId xmlns:p14="http://schemas.microsoft.com/office/powerpoint/2010/main" val="2492075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p:txBody>
      </p:sp>
      <p:sp>
        <p:nvSpPr>
          <p:cNvPr id="4" name="Slide Number Placeholder 3"/>
          <p:cNvSpPr>
            <a:spLocks noGrp="1"/>
          </p:cNvSpPr>
          <p:nvPr>
            <p:ph type="sldNum" sz="quarter" idx="5"/>
          </p:nvPr>
        </p:nvSpPr>
        <p:spPr/>
        <p:txBody>
          <a:bodyPr/>
          <a:lstStyle/>
          <a:p>
            <a:fld id="{C37D7554-D10C-4E29-B8E6-BB7111FA614F}" type="slidenum">
              <a:rPr lang="en-US" smtClean="0"/>
              <a:t>18</a:t>
            </a:fld>
            <a:endParaRPr lang="en-US"/>
          </a:p>
        </p:txBody>
      </p:sp>
    </p:spTree>
    <p:extLst>
      <p:ext uri="{BB962C8B-B14F-4D97-AF65-F5344CB8AC3E}">
        <p14:creationId xmlns:p14="http://schemas.microsoft.com/office/powerpoint/2010/main" val="1006114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p:txBody>
      </p:sp>
      <p:sp>
        <p:nvSpPr>
          <p:cNvPr id="4" name="Slide Number Placeholder 3"/>
          <p:cNvSpPr>
            <a:spLocks noGrp="1"/>
          </p:cNvSpPr>
          <p:nvPr>
            <p:ph type="sldNum" sz="quarter" idx="5"/>
          </p:nvPr>
        </p:nvSpPr>
        <p:spPr/>
        <p:txBody>
          <a:bodyPr/>
          <a:lstStyle/>
          <a:p>
            <a:fld id="{C37D7554-D10C-4E29-B8E6-BB7111FA614F}" type="slidenum">
              <a:rPr lang="en-US" smtClean="0"/>
              <a:t>19</a:t>
            </a:fld>
            <a:endParaRPr lang="en-US"/>
          </a:p>
        </p:txBody>
      </p:sp>
    </p:spTree>
    <p:extLst>
      <p:ext uri="{BB962C8B-B14F-4D97-AF65-F5344CB8AC3E}">
        <p14:creationId xmlns:p14="http://schemas.microsoft.com/office/powerpoint/2010/main" val="370026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Sally </a:t>
            </a:r>
            <a:endParaRPr lang="en-US"/>
          </a:p>
          <a:p>
            <a:endParaRPr lang="en-US">
              <a:ea typeface="Calibri"/>
              <a:cs typeface="Calibri"/>
            </a:endParaRPr>
          </a:p>
          <a:p>
            <a:r>
              <a:rPr lang="en-US">
                <a:ea typeface="Calibri"/>
                <a:cs typeface="Calibri"/>
              </a:rPr>
              <a:t>We wanted to create a scalable, so that the universe of resources could be expanded over time, sustainable, so that the code was replicable across users to update search key words and resources, automated process to build and update at will a searchable database of machine learning, artificial intelligence, and data science resources.</a:t>
            </a:r>
          </a:p>
        </p:txBody>
      </p:sp>
      <p:sp>
        <p:nvSpPr>
          <p:cNvPr id="4" name="Slide Number Placeholder 3"/>
          <p:cNvSpPr>
            <a:spLocks noGrp="1"/>
          </p:cNvSpPr>
          <p:nvPr>
            <p:ph type="sldNum" sz="quarter" idx="5"/>
          </p:nvPr>
        </p:nvSpPr>
        <p:spPr/>
        <p:txBody>
          <a:bodyPr/>
          <a:lstStyle/>
          <a:p>
            <a:fld id="{C37D7554-D10C-4E29-B8E6-BB7111FA614F}" type="slidenum">
              <a:rPr lang="en-US" smtClean="0"/>
              <a:t>2</a:t>
            </a:fld>
            <a:endParaRPr lang="en-US"/>
          </a:p>
        </p:txBody>
      </p:sp>
    </p:spTree>
    <p:extLst>
      <p:ext uri="{BB962C8B-B14F-4D97-AF65-F5344CB8AC3E}">
        <p14:creationId xmlns:p14="http://schemas.microsoft.com/office/powerpoint/2010/main" val="471605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Jaee</a:t>
            </a:r>
          </a:p>
        </p:txBody>
      </p:sp>
      <p:sp>
        <p:nvSpPr>
          <p:cNvPr id="4" name="Slide Number Placeholder 3"/>
          <p:cNvSpPr>
            <a:spLocks noGrp="1"/>
          </p:cNvSpPr>
          <p:nvPr>
            <p:ph type="sldNum" sz="quarter" idx="5"/>
          </p:nvPr>
        </p:nvSpPr>
        <p:spPr/>
        <p:txBody>
          <a:bodyPr/>
          <a:lstStyle/>
          <a:p>
            <a:fld id="{C37D7554-D10C-4E29-B8E6-BB7111FA614F}" type="slidenum">
              <a:rPr lang="en-US" smtClean="0"/>
              <a:t>20</a:t>
            </a:fld>
            <a:endParaRPr lang="en-US"/>
          </a:p>
        </p:txBody>
      </p:sp>
    </p:spTree>
    <p:extLst>
      <p:ext uri="{BB962C8B-B14F-4D97-AF65-F5344CB8AC3E}">
        <p14:creationId xmlns:p14="http://schemas.microsoft.com/office/powerpoint/2010/main" val="2619059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Peter</a:t>
            </a:r>
          </a:p>
        </p:txBody>
      </p:sp>
      <p:sp>
        <p:nvSpPr>
          <p:cNvPr id="4" name="Slide Number Placeholder 3"/>
          <p:cNvSpPr>
            <a:spLocks noGrp="1"/>
          </p:cNvSpPr>
          <p:nvPr>
            <p:ph type="sldNum" sz="quarter" idx="5"/>
          </p:nvPr>
        </p:nvSpPr>
        <p:spPr/>
        <p:txBody>
          <a:bodyPr/>
          <a:lstStyle/>
          <a:p>
            <a:fld id="{C37D7554-D10C-4E29-B8E6-BB7111FA614F}" type="slidenum">
              <a:rPr lang="en-US" smtClean="0"/>
              <a:t>21</a:t>
            </a:fld>
            <a:endParaRPr lang="en-US"/>
          </a:p>
        </p:txBody>
      </p:sp>
    </p:spTree>
    <p:extLst>
      <p:ext uri="{BB962C8B-B14F-4D97-AF65-F5344CB8AC3E}">
        <p14:creationId xmlns:p14="http://schemas.microsoft.com/office/powerpoint/2010/main" val="1745226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Peter</a:t>
            </a:r>
            <a:endParaRPr lang="en-US"/>
          </a:p>
        </p:txBody>
      </p:sp>
      <p:sp>
        <p:nvSpPr>
          <p:cNvPr id="4" name="Slide Number Placeholder 3"/>
          <p:cNvSpPr>
            <a:spLocks noGrp="1"/>
          </p:cNvSpPr>
          <p:nvPr>
            <p:ph type="sldNum" sz="quarter" idx="5"/>
          </p:nvPr>
        </p:nvSpPr>
        <p:spPr/>
        <p:txBody>
          <a:bodyPr/>
          <a:lstStyle/>
          <a:p>
            <a:fld id="{C37D7554-D10C-4E29-B8E6-BB7111FA614F}" type="slidenum">
              <a:rPr lang="en-US" smtClean="0"/>
              <a:t>22</a:t>
            </a:fld>
            <a:endParaRPr lang="en-US"/>
          </a:p>
        </p:txBody>
      </p:sp>
    </p:spTree>
    <p:extLst>
      <p:ext uri="{BB962C8B-B14F-4D97-AF65-F5344CB8AC3E}">
        <p14:creationId xmlns:p14="http://schemas.microsoft.com/office/powerpoint/2010/main" val="148932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7ED2C-ABCE-D4B9-122F-C4B1D3AD6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A39FC-1B5D-33D1-767A-23991AF7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A4B20-C06B-241A-D86E-F630581D02F1}"/>
              </a:ext>
            </a:extLst>
          </p:cNvPr>
          <p:cNvSpPr>
            <a:spLocks noGrp="1"/>
          </p:cNvSpPr>
          <p:nvPr>
            <p:ph type="body" idx="1"/>
          </p:nvPr>
        </p:nvSpPr>
        <p:spPr/>
        <p:txBody>
          <a:bodyPr/>
          <a:lstStyle/>
          <a:p>
            <a:r>
              <a:rPr lang="en-US">
                <a:ea typeface="Calibri"/>
                <a:cs typeface="Calibri"/>
              </a:rPr>
              <a:t>Peter</a:t>
            </a:r>
            <a:endParaRPr lang="en-US"/>
          </a:p>
        </p:txBody>
      </p:sp>
      <p:sp>
        <p:nvSpPr>
          <p:cNvPr id="4" name="Slide Number Placeholder 3">
            <a:extLst>
              <a:ext uri="{FF2B5EF4-FFF2-40B4-BE49-F238E27FC236}">
                <a16:creationId xmlns:a16="http://schemas.microsoft.com/office/drawing/2014/main" id="{E0506189-2AD3-9762-AB2C-8E4CA2F3A480}"/>
              </a:ext>
            </a:extLst>
          </p:cNvPr>
          <p:cNvSpPr>
            <a:spLocks noGrp="1"/>
          </p:cNvSpPr>
          <p:nvPr>
            <p:ph type="sldNum" sz="quarter" idx="5"/>
          </p:nvPr>
        </p:nvSpPr>
        <p:spPr/>
        <p:txBody>
          <a:bodyPr/>
          <a:lstStyle/>
          <a:p>
            <a:fld id="{C37D7554-D10C-4E29-B8E6-BB7111FA614F}" type="slidenum">
              <a:rPr lang="en-US" smtClean="0"/>
              <a:t>23</a:t>
            </a:fld>
            <a:endParaRPr lang="en-US"/>
          </a:p>
        </p:txBody>
      </p:sp>
    </p:spTree>
    <p:extLst>
      <p:ext uri="{BB962C8B-B14F-4D97-AF65-F5344CB8AC3E}">
        <p14:creationId xmlns:p14="http://schemas.microsoft.com/office/powerpoint/2010/main" val="1410680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Peter</a:t>
            </a:r>
          </a:p>
        </p:txBody>
      </p:sp>
      <p:sp>
        <p:nvSpPr>
          <p:cNvPr id="4" name="Slide Number Placeholder 3"/>
          <p:cNvSpPr>
            <a:spLocks noGrp="1"/>
          </p:cNvSpPr>
          <p:nvPr>
            <p:ph type="sldNum" sz="quarter" idx="5"/>
          </p:nvPr>
        </p:nvSpPr>
        <p:spPr/>
        <p:txBody>
          <a:bodyPr/>
          <a:lstStyle/>
          <a:p>
            <a:fld id="{C37D7554-D10C-4E29-B8E6-BB7111FA614F}" type="slidenum">
              <a:rPr lang="en-US" smtClean="0"/>
              <a:t>24</a:t>
            </a:fld>
            <a:endParaRPr lang="en-US"/>
          </a:p>
        </p:txBody>
      </p:sp>
    </p:spTree>
    <p:extLst>
      <p:ext uri="{BB962C8B-B14F-4D97-AF65-F5344CB8AC3E}">
        <p14:creationId xmlns:p14="http://schemas.microsoft.com/office/powerpoint/2010/main" val="452781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Ehsan</a:t>
            </a:r>
          </a:p>
        </p:txBody>
      </p:sp>
      <p:sp>
        <p:nvSpPr>
          <p:cNvPr id="4" name="Slide Number Placeholder 3"/>
          <p:cNvSpPr>
            <a:spLocks noGrp="1"/>
          </p:cNvSpPr>
          <p:nvPr>
            <p:ph type="sldNum" sz="quarter" idx="5"/>
          </p:nvPr>
        </p:nvSpPr>
        <p:spPr/>
        <p:txBody>
          <a:bodyPr/>
          <a:lstStyle/>
          <a:p>
            <a:fld id="{C37D7554-D10C-4E29-B8E6-BB7111FA614F}" type="slidenum">
              <a:rPr lang="en-US" smtClean="0"/>
              <a:t>25</a:t>
            </a:fld>
            <a:endParaRPr lang="en-US"/>
          </a:p>
        </p:txBody>
      </p:sp>
    </p:spTree>
    <p:extLst>
      <p:ext uri="{BB962C8B-B14F-4D97-AF65-F5344CB8AC3E}">
        <p14:creationId xmlns:p14="http://schemas.microsoft.com/office/powerpoint/2010/main" val="2778023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Ehsan</a:t>
            </a:r>
            <a:endParaRPr lang="en-US"/>
          </a:p>
          <a:p>
            <a:endParaRPr lang="en-US">
              <a:ea typeface="Calibri"/>
              <a:cs typeface="Calibri"/>
            </a:endParaRPr>
          </a:p>
          <a:p>
            <a:r>
              <a:rPr lang="en-US">
                <a:ea typeface="Calibri"/>
                <a:cs typeface="Calibri"/>
              </a:rPr>
              <a:t>Notes, not a script:</a:t>
            </a:r>
          </a:p>
          <a:p>
            <a:r>
              <a:rPr lang="en-US"/>
              <a:t>In the user interface step, the user types in the search query, like one single or few keywords or a sentence. The system turns this query into a vector using the BERT model and autoencoder . Then, it finds which cluster the query is most similar to, by comparing it to the clusters that we calculated earlier using GMM. This helps narrow down the search to the documents in the related clusters instead of going through all 30,630 papers. Within that target cluster, the system calculates how similar each document is to the query using cosine similarity and keeps only the ones that are good match or if the similarity score is  above 0.50 , the paper is selected as the most relevant.</a:t>
            </a:r>
          </a:p>
          <a:p>
            <a:r>
              <a:rPr lang="en-US"/>
              <a:t> </a:t>
            </a:r>
            <a:endParaRPr lang="en-US">
              <a:ea typeface="Calibri"/>
              <a:cs typeface="Calibri"/>
            </a:endParaRPr>
          </a:p>
          <a:p>
            <a:r>
              <a:rPr lang="en-US"/>
              <a:t>If similar documents found, the system applies a second layer of filtering. This time, it looks only at the titles of papers that are selected on the first layer and groups them into smaller clusters . The query is then matched to one of these smaller "title clusters" to find the most closely related results. Finally, it ranks the results by how similar they are to the query and returns the top ones by showing their titles, URLs, and similarity scores. This two-step process  "first using the Abstract embeddings, then refining with titles " makes the search faster, more accurate, and more useful for the user.</a:t>
            </a:r>
          </a:p>
          <a:p>
            <a:endParaRPr lang="en-US"/>
          </a:p>
          <a:p>
            <a:r>
              <a:rPr lang="en-US"/>
              <a:t>The following method combines semantic embeddings, dimensionality reduction, and hierarchical clustering to retrieve relevant documents based on a user's query. First, each document is encoded using a Sentence-BERT model to capture deep semantic meaning. These high-dimensional embeddings are then compressed using an autoencoder, which reduces noise and preserves core structure. </a:t>
            </a:r>
            <a:r>
              <a:rPr lang="en-US" err="1"/>
              <a:t>Kmeans</a:t>
            </a:r>
            <a:r>
              <a:rPr lang="en-US"/>
              <a:t> Model is applied to the embeddings to group documents into high-level semantic clusters. When a user submits a query, it undergoes the same encoding and reduction process, is assigned to a cluster, and is compared to the cluster's documents using cosine similarity. A second layer of clustering is then applied to document titles to refine the results even further, ensuring that the final recommendations are both thematically and topically relevant.</a:t>
            </a:r>
            <a:endParaRPr lang="en-US">
              <a:ea typeface="Calibri"/>
              <a:cs typeface="Calibri"/>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26</a:t>
            </a:fld>
            <a:endParaRPr lang="en-US"/>
          </a:p>
        </p:txBody>
      </p:sp>
    </p:spTree>
    <p:extLst>
      <p:ext uri="{BB962C8B-B14F-4D97-AF65-F5344CB8AC3E}">
        <p14:creationId xmlns:p14="http://schemas.microsoft.com/office/powerpoint/2010/main" val="2189627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Ehsan</a:t>
            </a:r>
          </a:p>
        </p:txBody>
      </p:sp>
      <p:sp>
        <p:nvSpPr>
          <p:cNvPr id="4" name="Slide Number Placeholder 3"/>
          <p:cNvSpPr>
            <a:spLocks noGrp="1"/>
          </p:cNvSpPr>
          <p:nvPr>
            <p:ph type="sldNum" sz="quarter" idx="5"/>
          </p:nvPr>
        </p:nvSpPr>
        <p:spPr/>
        <p:txBody>
          <a:bodyPr/>
          <a:lstStyle/>
          <a:p>
            <a:fld id="{C37D7554-D10C-4E29-B8E6-BB7111FA614F}" type="slidenum">
              <a:rPr lang="en-US" smtClean="0"/>
              <a:t>27</a:t>
            </a:fld>
            <a:endParaRPr lang="en-US"/>
          </a:p>
        </p:txBody>
      </p:sp>
    </p:spTree>
    <p:extLst>
      <p:ext uri="{BB962C8B-B14F-4D97-AF65-F5344CB8AC3E}">
        <p14:creationId xmlns:p14="http://schemas.microsoft.com/office/powerpoint/2010/main" val="2617620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C6698-BAA8-4D5C-F324-EE4A836D5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C97B8-67EB-4BFD-643C-349D371A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D7300-33BA-39B3-C667-39AC26446AA0}"/>
              </a:ext>
            </a:extLst>
          </p:cNvPr>
          <p:cNvSpPr>
            <a:spLocks noGrp="1"/>
          </p:cNvSpPr>
          <p:nvPr>
            <p:ph type="body" idx="1"/>
          </p:nvPr>
        </p:nvSpPr>
        <p:spPr/>
        <p:txBody>
          <a:bodyPr/>
          <a:lstStyle/>
          <a:p>
            <a:r>
              <a:rPr lang="en-US">
                <a:ea typeface="Calibri"/>
                <a:cs typeface="Calibri"/>
              </a:rPr>
              <a:t>Jaee</a:t>
            </a:r>
          </a:p>
        </p:txBody>
      </p:sp>
      <p:sp>
        <p:nvSpPr>
          <p:cNvPr id="4" name="Slide Number Placeholder 3">
            <a:extLst>
              <a:ext uri="{FF2B5EF4-FFF2-40B4-BE49-F238E27FC236}">
                <a16:creationId xmlns:a16="http://schemas.microsoft.com/office/drawing/2014/main" id="{77BA9CC8-879A-A963-728D-FE03A90B39DB}"/>
              </a:ext>
            </a:extLst>
          </p:cNvPr>
          <p:cNvSpPr>
            <a:spLocks noGrp="1"/>
          </p:cNvSpPr>
          <p:nvPr>
            <p:ph type="sldNum" sz="quarter" idx="5"/>
          </p:nvPr>
        </p:nvSpPr>
        <p:spPr/>
        <p:txBody>
          <a:bodyPr/>
          <a:lstStyle/>
          <a:p>
            <a:fld id="{C37D7554-D10C-4E29-B8E6-BB7111FA614F}" type="slidenum">
              <a:rPr lang="en-US" smtClean="0"/>
              <a:t>28</a:t>
            </a:fld>
            <a:endParaRPr lang="en-US"/>
          </a:p>
        </p:txBody>
      </p:sp>
    </p:spTree>
    <p:extLst>
      <p:ext uri="{BB962C8B-B14F-4D97-AF65-F5344CB8AC3E}">
        <p14:creationId xmlns:p14="http://schemas.microsoft.com/office/powerpoint/2010/main" val="399478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26EC-580C-80E6-BC73-DA3CA5D03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4BEB5-7B6D-D043-74A4-8D68A0D7A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0FE64-E45C-C064-447D-49B133A06FD1}"/>
              </a:ext>
            </a:extLst>
          </p:cNvPr>
          <p:cNvSpPr>
            <a:spLocks noGrp="1"/>
          </p:cNvSpPr>
          <p:nvPr>
            <p:ph type="body" idx="1"/>
          </p:nvPr>
        </p:nvSpPr>
        <p:spPr/>
        <p:txBody>
          <a:bodyPr/>
          <a:lstStyle/>
          <a:p>
            <a:pPr>
              <a:spcAft>
                <a:spcPts val="1200"/>
              </a:spcAft>
            </a:pPr>
            <a:r>
              <a:rPr lang="en-US">
                <a:ea typeface="Calibri" panose="020F0502020204030204"/>
                <a:cs typeface="Calibri" panose="020F0502020204030204"/>
              </a:rPr>
              <a:t>Jaee</a:t>
            </a:r>
            <a:endParaRPr lang="en-US"/>
          </a:p>
        </p:txBody>
      </p:sp>
      <p:sp>
        <p:nvSpPr>
          <p:cNvPr id="4" name="Slide Number Placeholder 3">
            <a:extLst>
              <a:ext uri="{FF2B5EF4-FFF2-40B4-BE49-F238E27FC236}">
                <a16:creationId xmlns:a16="http://schemas.microsoft.com/office/drawing/2014/main" id="{CF1513CA-C621-D98D-97FD-4DE9B5D0ABE4}"/>
              </a:ext>
            </a:extLst>
          </p:cNvPr>
          <p:cNvSpPr>
            <a:spLocks noGrp="1"/>
          </p:cNvSpPr>
          <p:nvPr>
            <p:ph type="sldNum" sz="quarter" idx="5"/>
          </p:nvPr>
        </p:nvSpPr>
        <p:spPr/>
        <p:txBody>
          <a:bodyPr/>
          <a:lstStyle/>
          <a:p>
            <a:fld id="{C37D7554-D10C-4E29-B8E6-BB7111FA614F}" type="slidenum">
              <a:rPr lang="en-US" smtClean="0"/>
              <a:t>29</a:t>
            </a:fld>
            <a:endParaRPr lang="en-US"/>
          </a:p>
        </p:txBody>
      </p:sp>
    </p:spTree>
    <p:extLst>
      <p:ext uri="{BB962C8B-B14F-4D97-AF65-F5344CB8AC3E}">
        <p14:creationId xmlns:p14="http://schemas.microsoft.com/office/powerpoint/2010/main" val="215583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Sally </a:t>
            </a:r>
            <a:endParaRPr lang="en-US"/>
          </a:p>
          <a:p>
            <a:r>
              <a:rPr lang="en-US">
                <a:ea typeface="Calibri"/>
                <a:cs typeface="Calibri"/>
              </a:rPr>
              <a:t>This is how our project unfolded.  First, we used a trusted resource – Google Scholar - to gather a large number of academic papers around machine learning, artificial intelligence, and data science and executed clustering analysis on that limited dataset.  We then used those clusters to create an expanded list of key words for additional web scrapping.  All of the resources, both the initial group and the additional trusted sources are combined and clustered again and then stored in a </a:t>
            </a:r>
            <a:r>
              <a:rPr lang="en-US" err="1">
                <a:ea typeface="Calibri"/>
                <a:cs typeface="Calibri"/>
              </a:rPr>
              <a:t>dataframe</a:t>
            </a:r>
            <a:r>
              <a:rPr lang="en-US">
                <a:ea typeface="Calibri"/>
                <a:cs typeface="Calibri"/>
              </a:rPr>
              <a:t> for efficient search.  We built a testing tool to verify that the searches were working.  Eventually, tags for level of difficulty and other relevant information can be added to the resources.  The code and directions for execution are stored in a GitHub repository so that it can be run again in the future to update keywords to capture new topics as well as add resources.  Now I will turn it over to Lu</a:t>
            </a:r>
            <a:endParaRPr lang="en-US" err="1"/>
          </a:p>
          <a:p>
            <a:endParaRPr lang="en-US">
              <a:ea typeface="Calibri"/>
              <a:cs typeface="+mn-lt"/>
            </a:endParaRPr>
          </a:p>
          <a:p>
            <a:br>
              <a:rPr lang="en-US">
                <a:cs typeface="+mn-lt"/>
              </a:rPr>
            </a:br>
            <a:endParaRPr lang="en-US"/>
          </a:p>
          <a:p>
            <a:endParaRPr lang="en-US"/>
          </a:p>
        </p:txBody>
      </p:sp>
      <p:sp>
        <p:nvSpPr>
          <p:cNvPr id="4" name="Slide Number Placeholder 3"/>
          <p:cNvSpPr>
            <a:spLocks noGrp="1"/>
          </p:cNvSpPr>
          <p:nvPr>
            <p:ph type="sldNum" sz="quarter" idx="5"/>
          </p:nvPr>
        </p:nvSpPr>
        <p:spPr/>
        <p:txBody>
          <a:bodyPr/>
          <a:lstStyle/>
          <a:p>
            <a:fld id="{C37D7554-D10C-4E29-B8E6-BB7111FA614F}" type="slidenum">
              <a:rPr lang="en-US" smtClean="0"/>
              <a:t>3</a:t>
            </a:fld>
            <a:endParaRPr lang="en-US"/>
          </a:p>
        </p:txBody>
      </p:sp>
    </p:spTree>
    <p:extLst>
      <p:ext uri="{BB962C8B-B14F-4D97-AF65-F5344CB8AC3E}">
        <p14:creationId xmlns:p14="http://schemas.microsoft.com/office/powerpoint/2010/main" val="1303279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270E5-9471-8DFC-580A-466366338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4C32B-A454-F0EE-FAA4-0618FB953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C8013-A88C-BBDD-0AF5-FA3D10303FEF}"/>
              </a:ext>
            </a:extLst>
          </p:cNvPr>
          <p:cNvSpPr>
            <a:spLocks noGrp="1"/>
          </p:cNvSpPr>
          <p:nvPr>
            <p:ph type="body" idx="1"/>
          </p:nvPr>
        </p:nvSpPr>
        <p:spPr/>
        <p:txBody>
          <a:bodyPr/>
          <a:lstStyle/>
          <a:p>
            <a:pPr>
              <a:spcAft>
                <a:spcPts val="1200"/>
              </a:spcAft>
            </a:pPr>
            <a:r>
              <a:rPr lang="en-US">
                <a:ea typeface="Calibri" panose="020F0502020204030204"/>
                <a:cs typeface="Calibri" panose="020F0502020204030204"/>
              </a:rPr>
              <a:t>Jaee</a:t>
            </a:r>
            <a:endParaRPr lang="en-US"/>
          </a:p>
        </p:txBody>
      </p:sp>
      <p:sp>
        <p:nvSpPr>
          <p:cNvPr id="4" name="Slide Number Placeholder 3">
            <a:extLst>
              <a:ext uri="{FF2B5EF4-FFF2-40B4-BE49-F238E27FC236}">
                <a16:creationId xmlns:a16="http://schemas.microsoft.com/office/drawing/2014/main" id="{85EB4D92-26C7-0847-9610-378DD28ABB9E}"/>
              </a:ext>
            </a:extLst>
          </p:cNvPr>
          <p:cNvSpPr>
            <a:spLocks noGrp="1"/>
          </p:cNvSpPr>
          <p:nvPr>
            <p:ph type="sldNum" sz="quarter" idx="5"/>
          </p:nvPr>
        </p:nvSpPr>
        <p:spPr/>
        <p:txBody>
          <a:bodyPr/>
          <a:lstStyle/>
          <a:p>
            <a:fld id="{C37D7554-D10C-4E29-B8E6-BB7111FA614F}" type="slidenum">
              <a:rPr lang="en-US" smtClean="0"/>
              <a:t>30</a:t>
            </a:fld>
            <a:endParaRPr lang="en-US"/>
          </a:p>
        </p:txBody>
      </p:sp>
    </p:spTree>
    <p:extLst>
      <p:ext uri="{BB962C8B-B14F-4D97-AF65-F5344CB8AC3E}">
        <p14:creationId xmlns:p14="http://schemas.microsoft.com/office/powerpoint/2010/main" val="3147981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AA435-4F20-CA9F-9708-B0A081220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C165C-99FF-D918-DF6E-E985DE7386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52FE5-689F-A2E2-8986-E05E1F7996B9}"/>
              </a:ext>
            </a:extLst>
          </p:cNvPr>
          <p:cNvSpPr>
            <a:spLocks noGrp="1"/>
          </p:cNvSpPr>
          <p:nvPr>
            <p:ph type="body" idx="1"/>
          </p:nvPr>
        </p:nvSpPr>
        <p:spPr/>
        <p:txBody>
          <a:bodyPr/>
          <a:lstStyle/>
          <a:p>
            <a:r>
              <a:rPr lang="en-US" err="1">
                <a:ea typeface="Calibri"/>
                <a:cs typeface="Calibri"/>
              </a:rPr>
              <a:t>Jaee</a:t>
            </a:r>
          </a:p>
        </p:txBody>
      </p:sp>
      <p:sp>
        <p:nvSpPr>
          <p:cNvPr id="4" name="Slide Number Placeholder 3">
            <a:extLst>
              <a:ext uri="{FF2B5EF4-FFF2-40B4-BE49-F238E27FC236}">
                <a16:creationId xmlns:a16="http://schemas.microsoft.com/office/drawing/2014/main" id="{B4122E39-94B0-02FC-B0BD-786FA981280A}"/>
              </a:ext>
            </a:extLst>
          </p:cNvPr>
          <p:cNvSpPr>
            <a:spLocks noGrp="1"/>
          </p:cNvSpPr>
          <p:nvPr>
            <p:ph type="sldNum" sz="quarter" idx="5"/>
          </p:nvPr>
        </p:nvSpPr>
        <p:spPr/>
        <p:txBody>
          <a:bodyPr/>
          <a:lstStyle/>
          <a:p>
            <a:fld id="{C37D7554-D10C-4E29-B8E6-BB7111FA614F}" type="slidenum">
              <a:rPr lang="en-US" smtClean="0"/>
              <a:t>31</a:t>
            </a:fld>
            <a:endParaRPr lang="en-US"/>
          </a:p>
        </p:txBody>
      </p:sp>
    </p:spTree>
    <p:extLst>
      <p:ext uri="{BB962C8B-B14F-4D97-AF65-F5344CB8AC3E}">
        <p14:creationId xmlns:p14="http://schemas.microsoft.com/office/powerpoint/2010/main" val="2180676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32</a:t>
            </a:fld>
            <a:endParaRPr lang="en-US"/>
          </a:p>
        </p:txBody>
      </p:sp>
    </p:spTree>
    <p:extLst>
      <p:ext uri="{BB962C8B-B14F-4D97-AF65-F5344CB8AC3E}">
        <p14:creationId xmlns:p14="http://schemas.microsoft.com/office/powerpoint/2010/main" val="22028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Lu, to talk about the work she had to do with captcha, etc.</a:t>
            </a:r>
          </a:p>
        </p:txBody>
      </p:sp>
      <p:sp>
        <p:nvSpPr>
          <p:cNvPr id="4" name="Slide Number Placeholder 3"/>
          <p:cNvSpPr>
            <a:spLocks noGrp="1"/>
          </p:cNvSpPr>
          <p:nvPr>
            <p:ph type="sldNum" sz="quarter" idx="5"/>
          </p:nvPr>
        </p:nvSpPr>
        <p:spPr/>
        <p:txBody>
          <a:bodyPr/>
          <a:lstStyle/>
          <a:p>
            <a:fld id="{C37D7554-D10C-4E29-B8E6-BB7111FA614F}" type="slidenum">
              <a:rPr lang="en-US" smtClean="0"/>
              <a:t>4</a:t>
            </a:fld>
            <a:endParaRPr lang="en-US"/>
          </a:p>
        </p:txBody>
      </p:sp>
    </p:spTree>
    <p:extLst>
      <p:ext uri="{BB962C8B-B14F-4D97-AF65-F5344CB8AC3E}">
        <p14:creationId xmlns:p14="http://schemas.microsoft.com/office/powerpoint/2010/main" val="244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Lu</a:t>
            </a:r>
          </a:p>
          <a:p>
            <a:r>
              <a:rPr lang="en-US"/>
              <a:t>First keywords: e.g. # Machine Learning Variants</a:t>
            </a:r>
            <a:endParaRPr lang="en-US">
              <a:ea typeface="Calibri"/>
              <a:cs typeface="Calibri"/>
            </a:endParaRPr>
          </a:p>
          <a:p>
            <a:r>
              <a:rPr lang="en-US"/>
              <a:t>"Machine Learning in Healthcare",</a:t>
            </a:r>
            <a:endParaRPr lang="en-US">
              <a:ea typeface="Calibri"/>
              <a:cs typeface="Calibri"/>
            </a:endParaRPr>
          </a:p>
          <a:p>
            <a:r>
              <a:rPr lang="en-US"/>
              <a:t>"Machine Learning in Finance", </a:t>
            </a:r>
            <a:endParaRPr lang="en-US">
              <a:ea typeface="Calibri"/>
              <a:cs typeface="Calibri"/>
            </a:endParaRPr>
          </a:p>
          <a:p>
            <a:endParaRPr lang="en-US"/>
          </a:p>
          <a:p>
            <a:r>
              <a:rPr lang="en-US"/>
              <a:t># Computer Vision</a:t>
            </a:r>
            <a:endParaRPr lang="en-US">
              <a:ea typeface="Calibri"/>
              <a:cs typeface="Calibri"/>
            </a:endParaRPr>
          </a:p>
          <a:p>
            <a:r>
              <a:rPr lang="en-US"/>
              <a:t>"Image Recognition",</a:t>
            </a:r>
            <a:endParaRPr lang="en-US">
              <a:ea typeface="Calibri"/>
              <a:cs typeface="Calibri"/>
            </a:endParaRPr>
          </a:p>
          <a:p>
            <a:r>
              <a:rPr lang="en-US"/>
              <a:t>"Medical Image Analysis",</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5</a:t>
            </a:fld>
            <a:endParaRPr lang="en-US"/>
          </a:p>
        </p:txBody>
      </p:sp>
    </p:spTree>
    <p:extLst>
      <p:ext uri="{BB962C8B-B14F-4D97-AF65-F5344CB8AC3E}">
        <p14:creationId xmlns:p14="http://schemas.microsoft.com/office/powerpoint/2010/main" val="391090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Lu</a:t>
            </a:r>
          </a:p>
        </p:txBody>
      </p:sp>
      <p:sp>
        <p:nvSpPr>
          <p:cNvPr id="4" name="Slide Number Placeholder 3"/>
          <p:cNvSpPr>
            <a:spLocks noGrp="1"/>
          </p:cNvSpPr>
          <p:nvPr>
            <p:ph type="sldNum" sz="quarter" idx="5"/>
          </p:nvPr>
        </p:nvSpPr>
        <p:spPr/>
        <p:txBody>
          <a:bodyPr/>
          <a:lstStyle/>
          <a:p>
            <a:fld id="{C37D7554-D10C-4E29-B8E6-BB7111FA614F}" type="slidenum">
              <a:rPr lang="en-US" smtClean="0"/>
              <a:t>6</a:t>
            </a:fld>
            <a:endParaRPr lang="en-US"/>
          </a:p>
        </p:txBody>
      </p:sp>
    </p:spTree>
    <p:extLst>
      <p:ext uri="{BB962C8B-B14F-4D97-AF65-F5344CB8AC3E}">
        <p14:creationId xmlns:p14="http://schemas.microsoft.com/office/powerpoint/2010/main" val="621891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Lu</a:t>
            </a:r>
          </a:p>
          <a:p>
            <a:pPr marL="285750" indent="-285750">
              <a:buFont typeface="Arial"/>
              <a:buChar char="•"/>
            </a:pPr>
            <a:endParaRPr lang="en-US"/>
          </a:p>
          <a:p>
            <a:pPr marL="285750" indent="-285750">
              <a:buFont typeface="Arial"/>
              <a:buChar char="•"/>
            </a:pPr>
            <a:r>
              <a:rPr lang="en-US"/>
              <a:t>Missing abstract data is filled in using the title of the instance</a:t>
            </a:r>
            <a:endParaRPr lang="en-US">
              <a:ea typeface="Calibri"/>
              <a:cs typeface="Calibri"/>
            </a:endParaRPr>
          </a:p>
          <a:p>
            <a:pPr marL="285750" indent="-285750">
              <a:buFont typeface="Arial"/>
              <a:buChar char="•"/>
            </a:pPr>
            <a:r>
              <a:rPr lang="en-US"/>
              <a:t>Lower case is forced and numbers removed as they likely to contribute little semantic data</a:t>
            </a:r>
            <a:endParaRPr lang="en-US">
              <a:ea typeface="Calibri"/>
              <a:cs typeface="Calibri"/>
            </a:endParaRPr>
          </a:p>
          <a:p>
            <a:pPr marL="285750" indent="-285750">
              <a:buFont typeface="Arial"/>
              <a:buChar char="•"/>
            </a:pPr>
            <a:r>
              <a:rPr lang="en-US"/>
              <a:t>Punctuation is removed to focus purely on text</a:t>
            </a:r>
            <a:endParaRPr lang="en-US">
              <a:ea typeface="Calibri"/>
              <a:cs typeface="Calibri"/>
            </a:endParaRPr>
          </a:p>
          <a:p>
            <a:pPr marL="285750" indent="-285750">
              <a:buFont typeface="Arial"/>
              <a:buChar char="•"/>
            </a:pPr>
            <a:r>
              <a:rPr lang="en-US">
                <a:ea typeface="Calibri"/>
                <a:cs typeface="Calibri"/>
              </a:rPr>
              <a:t>Lemmatization is also part of the pre-processing</a:t>
            </a:r>
          </a:p>
          <a:p>
            <a:br>
              <a:rPr lang="en-US">
                <a:cs typeface="+mn-lt"/>
              </a:rPr>
            </a:br>
            <a:endParaRPr lang="en-US"/>
          </a:p>
          <a:p>
            <a:endParaRPr lang="en-US"/>
          </a:p>
        </p:txBody>
      </p:sp>
      <p:sp>
        <p:nvSpPr>
          <p:cNvPr id="4" name="Slide Number Placeholder 3"/>
          <p:cNvSpPr>
            <a:spLocks noGrp="1"/>
          </p:cNvSpPr>
          <p:nvPr>
            <p:ph type="sldNum" sz="quarter" idx="5"/>
          </p:nvPr>
        </p:nvSpPr>
        <p:spPr/>
        <p:txBody>
          <a:bodyPr/>
          <a:lstStyle/>
          <a:p>
            <a:fld id="{C37D7554-D10C-4E29-B8E6-BB7111FA614F}" type="slidenum">
              <a:rPr lang="en-US" smtClean="0"/>
              <a:t>7</a:t>
            </a:fld>
            <a:endParaRPr lang="en-US"/>
          </a:p>
        </p:txBody>
      </p:sp>
    </p:spTree>
    <p:extLst>
      <p:ext uri="{BB962C8B-B14F-4D97-AF65-F5344CB8AC3E}">
        <p14:creationId xmlns:p14="http://schemas.microsoft.com/office/powerpoint/2010/main" val="130327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Lu</a:t>
            </a:r>
          </a:p>
          <a:p>
            <a:endParaRPr lang="en-US">
              <a:ea typeface="Calibri"/>
              <a:cs typeface="Calibri"/>
            </a:endParaRPr>
          </a:p>
          <a:p>
            <a:r>
              <a:rPr lang="en-US">
                <a:ea typeface="Calibri"/>
                <a:cs typeface="Calibri"/>
              </a:rPr>
              <a:t>Lemmatization </a:t>
            </a:r>
            <a:r>
              <a:rPr lang="en-US"/>
              <a:t>Improves TF-IDF, word embeddings, and classification accuracy.</a:t>
            </a:r>
            <a:r>
              <a:rPr lang="en-US">
                <a:ea typeface="Calibri"/>
                <a:cs typeface="Calibri"/>
              </a:rPr>
              <a:t>  The process first tags which part of speech a word belongs to and then looks it up in its dictionary to identify the base, or lemma, of the word.  Once the words are lemmatized, they are returned to the text for the next step of analysis.  We used spacy which uses contextual tagging for even greater accuracy in the output.  </a:t>
            </a:r>
          </a:p>
        </p:txBody>
      </p:sp>
      <p:sp>
        <p:nvSpPr>
          <p:cNvPr id="4" name="Slide Number Placeholder 3"/>
          <p:cNvSpPr>
            <a:spLocks noGrp="1"/>
          </p:cNvSpPr>
          <p:nvPr>
            <p:ph type="sldNum" sz="quarter" idx="5"/>
          </p:nvPr>
        </p:nvSpPr>
        <p:spPr/>
        <p:txBody>
          <a:bodyPr/>
          <a:lstStyle/>
          <a:p>
            <a:fld id="{C37D7554-D10C-4E29-B8E6-BB7111FA614F}" type="slidenum">
              <a:rPr lang="en-US" smtClean="0"/>
              <a:t>8</a:t>
            </a:fld>
            <a:endParaRPr lang="en-US"/>
          </a:p>
        </p:txBody>
      </p:sp>
    </p:spTree>
    <p:extLst>
      <p:ext uri="{BB962C8B-B14F-4D97-AF65-F5344CB8AC3E}">
        <p14:creationId xmlns:p14="http://schemas.microsoft.com/office/powerpoint/2010/main" val="156912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Sally</a:t>
            </a:r>
          </a:p>
        </p:txBody>
      </p:sp>
      <p:sp>
        <p:nvSpPr>
          <p:cNvPr id="4" name="Slide Number Placeholder 3"/>
          <p:cNvSpPr>
            <a:spLocks noGrp="1"/>
          </p:cNvSpPr>
          <p:nvPr>
            <p:ph type="sldNum" sz="quarter" idx="5"/>
          </p:nvPr>
        </p:nvSpPr>
        <p:spPr/>
        <p:txBody>
          <a:bodyPr/>
          <a:lstStyle/>
          <a:p>
            <a:fld id="{C37D7554-D10C-4E29-B8E6-BB7111FA614F}" type="slidenum">
              <a:rPr lang="en-US" smtClean="0"/>
              <a:t>9</a:t>
            </a:fld>
            <a:endParaRPr lang="en-US"/>
          </a:p>
        </p:txBody>
      </p:sp>
    </p:spTree>
    <p:extLst>
      <p:ext uri="{BB962C8B-B14F-4D97-AF65-F5344CB8AC3E}">
        <p14:creationId xmlns:p14="http://schemas.microsoft.com/office/powerpoint/2010/main" val="352715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112206" y="690511"/>
            <a:ext cx="5183447" cy="5253089"/>
          </a:xfrm>
        </p:spPr>
        <p:txBody>
          <a:bodyPr anchor="b">
            <a:normAutofit/>
          </a:bodyPr>
          <a:lstStyle/>
          <a:p>
            <a:br>
              <a:rPr lang="en-US"/>
            </a:br>
            <a:r>
              <a:rPr lang="en-US"/>
              <a:t>Smart Tutor</a:t>
            </a:r>
            <a:br>
              <a:rPr lang="en-US"/>
            </a:br>
            <a:r>
              <a:rPr lang="en-US"/>
              <a:t>Knowledge Hub</a:t>
            </a:r>
          </a:p>
        </p:txBody>
      </p:sp>
      <p:sp>
        <p:nvSpPr>
          <p:cNvPr id="7" name="Text Placeholder 2">
            <a:extLst>
              <a:ext uri="{FF2B5EF4-FFF2-40B4-BE49-F238E27FC236}">
                <a16:creationId xmlns:a16="http://schemas.microsoft.com/office/drawing/2014/main" id="{CC64C782-6FFF-987E-9603-EC354390A26F}"/>
              </a:ext>
            </a:extLst>
          </p:cNvPr>
          <p:cNvSpPr>
            <a:spLocks noGrp="1"/>
          </p:cNvSpPr>
          <p:nvPr>
            <p:ph sz="quarter" idx="10"/>
          </p:nvPr>
        </p:nvSpPr>
        <p:spPr>
          <a:xfrm>
            <a:off x="6282286" y="690465"/>
            <a:ext cx="4784372" cy="5253089"/>
          </a:xfrm>
        </p:spPr>
        <p:txBody>
          <a:bodyPr anchor="ctr">
            <a:normAutofit/>
          </a:bodyPr>
          <a:lstStyle/>
          <a:p>
            <a:r>
              <a:rPr lang="en-US"/>
              <a:t>Group One: </a:t>
            </a:r>
            <a:r>
              <a:rPr lang="en-US" err="1"/>
              <a:t>Jaee</a:t>
            </a:r>
            <a:r>
              <a:rPr lang="en-US"/>
              <a:t> Oh, Lu Chen, Ehsan </a:t>
            </a:r>
            <a:r>
              <a:rPr lang="en-US" err="1"/>
              <a:t>Haghian</a:t>
            </a:r>
            <a:r>
              <a:rPr lang="en-US"/>
              <a:t>, Peter Martin, Sally Johnstone</a:t>
            </a:r>
          </a:p>
          <a:p>
            <a:endParaRPr lang="en-US"/>
          </a:p>
          <a:p>
            <a:r>
              <a:rPr lang="en-US"/>
              <a:t>April 23, 2025</a:t>
            </a:r>
          </a:p>
        </p:txBody>
      </p:sp>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0C5A2-49E1-6DCA-7ABD-BCFC0BCA6A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0491C-86D1-5F2E-5282-508208E5CE5E}"/>
              </a:ext>
            </a:extLst>
          </p:cNvPr>
          <p:cNvSpPr>
            <a:spLocks noGrp="1"/>
          </p:cNvSpPr>
          <p:nvPr>
            <p:ph type="title"/>
          </p:nvPr>
        </p:nvSpPr>
        <p:spPr/>
        <p:txBody>
          <a:bodyPr/>
          <a:lstStyle/>
          <a:p>
            <a:r>
              <a:rPr lang="en-US"/>
              <a:t>Text embedding using Sentence-BERT</a:t>
            </a:r>
          </a:p>
        </p:txBody>
      </p:sp>
      <p:sp>
        <p:nvSpPr>
          <p:cNvPr id="3" name="Content Placeholder 2">
            <a:extLst>
              <a:ext uri="{FF2B5EF4-FFF2-40B4-BE49-F238E27FC236}">
                <a16:creationId xmlns:a16="http://schemas.microsoft.com/office/drawing/2014/main" id="{9527356C-76E0-7660-6857-4BC3DF97BC47}"/>
              </a:ext>
            </a:extLst>
          </p:cNvPr>
          <p:cNvSpPr>
            <a:spLocks noGrp="1"/>
          </p:cNvSpPr>
          <p:nvPr>
            <p:ph sz="quarter" idx="12"/>
          </p:nvPr>
        </p:nvSpPr>
        <p:spPr/>
        <p:txBody>
          <a:bodyPr vert="horz" lIns="0" tIns="0" rIns="0" bIns="0" rtlCol="0" anchor="t">
            <a:normAutofit fontScale="92500"/>
          </a:bodyPr>
          <a:lstStyle/>
          <a:p>
            <a:r>
              <a:rPr lang="en-US"/>
              <a:t>Older embedding methods process words in isolation</a:t>
            </a:r>
          </a:p>
          <a:p>
            <a:r>
              <a:rPr lang="en-US"/>
              <a:t>Sentence-BERT understands full sentences in context of other sentences</a:t>
            </a:r>
          </a:p>
          <a:p>
            <a:pPr lvl="1">
              <a:buFont typeface="Courier New" panose="020B0604020202020204" pitchFamily="34" charset="0"/>
              <a:buChar char="o"/>
            </a:pPr>
            <a:r>
              <a:rPr lang="en-US"/>
              <a:t>Semantically similar sentences are closer together in space</a:t>
            </a:r>
          </a:p>
          <a:p>
            <a:pPr lvl="1">
              <a:buFont typeface="Courier New" panose="020B0604020202020204" pitchFamily="34" charset="0"/>
              <a:buChar char="o"/>
            </a:pPr>
            <a:r>
              <a:rPr lang="en-US"/>
              <a:t>Semantically similar abstracts are also closer together in space</a:t>
            </a:r>
          </a:p>
          <a:p>
            <a:pPr lvl="1">
              <a:buFont typeface="Courier New" panose="020B0604020202020204" pitchFamily="34" charset="0"/>
              <a:buChar char="o"/>
            </a:pPr>
            <a:r>
              <a:rPr lang="en-US"/>
              <a:t>Enables clustering based on entire contents of the abstract</a:t>
            </a:r>
          </a:p>
          <a:p>
            <a:r>
              <a:rPr lang="en-US"/>
              <a:t>Used pre-trained model 'all-MiniLM-L6-v2' from Sentence Transformer library</a:t>
            </a:r>
          </a:p>
          <a:p>
            <a:pPr lvl="1">
              <a:buFont typeface="Courier New" panose="020B0604020202020204" pitchFamily="34" charset="0"/>
              <a:buChar char="o"/>
            </a:pPr>
            <a:r>
              <a:rPr lang="en-US">
                <a:latin typeface="Univers Light"/>
                <a:ea typeface="Calibri"/>
                <a:cs typeface="Calibri"/>
              </a:rPr>
              <a:t>Efficient version of SBERT optimized for speed and memory efficiency</a:t>
            </a:r>
          </a:p>
          <a:p>
            <a:pPr lvl="2">
              <a:buFont typeface="Wingdings" panose="020B0604020202020204" pitchFamily="34" charset="0"/>
              <a:buChar char="§"/>
            </a:pPr>
            <a:r>
              <a:rPr lang="en-US">
                <a:latin typeface="Univers Light"/>
                <a:ea typeface="Calibri"/>
                <a:cs typeface="Calibri"/>
              </a:rPr>
              <a:t>Six transformer layers vs. 12 or 24 in standard BERT</a:t>
            </a:r>
          </a:p>
          <a:p>
            <a:pPr lvl="2">
              <a:buFont typeface="Wingdings" panose="020B0604020202020204" pitchFamily="34" charset="0"/>
              <a:buChar char="§"/>
            </a:pPr>
            <a:r>
              <a:rPr lang="en-US">
                <a:latin typeface="Univers Light"/>
                <a:ea typeface="Calibri"/>
                <a:cs typeface="Calibri"/>
              </a:rPr>
              <a:t>Outputs 384-dimensional vectors vs. 768 or 1024 in larger models</a:t>
            </a:r>
          </a:p>
        </p:txBody>
      </p:sp>
      <p:sp>
        <p:nvSpPr>
          <p:cNvPr id="4" name="Slide Number Placeholder 3">
            <a:extLst>
              <a:ext uri="{FF2B5EF4-FFF2-40B4-BE49-F238E27FC236}">
                <a16:creationId xmlns:a16="http://schemas.microsoft.com/office/drawing/2014/main" id="{C2A0E578-B509-F697-396C-58B97CB5EB9C}"/>
              </a:ext>
            </a:extLst>
          </p:cNvPr>
          <p:cNvSpPr>
            <a:spLocks noGrp="1"/>
          </p:cNvSpPr>
          <p:nvPr>
            <p:ph type="sldNum" sz="quarter" idx="15"/>
          </p:nvPr>
        </p:nvSpPr>
        <p:spPr/>
        <p:txBody>
          <a:bodyPr/>
          <a:lstStyle/>
          <a:p>
            <a:fld id="{18D65601-5AE2-46FC-B138-694DDD2B510D}" type="slidenum">
              <a:rPr lang="en-US" smtClean="0"/>
              <a:pPr/>
              <a:t>10</a:t>
            </a:fld>
            <a:endParaRPr lang="en-US"/>
          </a:p>
        </p:txBody>
      </p:sp>
    </p:spTree>
    <p:extLst>
      <p:ext uri="{BB962C8B-B14F-4D97-AF65-F5344CB8AC3E}">
        <p14:creationId xmlns:p14="http://schemas.microsoft.com/office/powerpoint/2010/main" val="3952583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989F-427D-3328-5D08-AA78DA8B120A}"/>
              </a:ext>
            </a:extLst>
          </p:cNvPr>
          <p:cNvSpPr>
            <a:spLocks noGrp="1"/>
          </p:cNvSpPr>
          <p:nvPr>
            <p:ph type="title"/>
          </p:nvPr>
        </p:nvSpPr>
        <p:spPr/>
        <p:txBody>
          <a:bodyPr/>
          <a:lstStyle/>
          <a:p>
            <a:r>
              <a:rPr lang="en-US"/>
              <a:t>Dimensionality Reduction</a:t>
            </a:r>
          </a:p>
        </p:txBody>
      </p:sp>
      <p:sp>
        <p:nvSpPr>
          <p:cNvPr id="3" name="Text Placeholder 2">
            <a:extLst>
              <a:ext uri="{FF2B5EF4-FFF2-40B4-BE49-F238E27FC236}">
                <a16:creationId xmlns:a16="http://schemas.microsoft.com/office/drawing/2014/main" id="{1C85FEF9-70CA-3536-F5D0-B75FF309BBC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2208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D77E-4669-161B-5CE5-EF85F1C3B2BE}"/>
              </a:ext>
            </a:extLst>
          </p:cNvPr>
          <p:cNvSpPr>
            <a:spLocks noGrp="1"/>
          </p:cNvSpPr>
          <p:nvPr>
            <p:ph type="title"/>
          </p:nvPr>
        </p:nvSpPr>
        <p:spPr>
          <a:xfrm>
            <a:off x="1468815" y="503852"/>
            <a:ext cx="9150675" cy="1427585"/>
          </a:xfrm>
        </p:spPr>
        <p:txBody>
          <a:bodyPr anchor="ctr">
            <a:normAutofit/>
          </a:bodyPr>
          <a:lstStyle/>
          <a:p>
            <a:r>
              <a:rPr lang="en-US"/>
              <a:t>Dimensionality reduction using autoencoder</a:t>
            </a:r>
          </a:p>
        </p:txBody>
      </p:sp>
      <p:sp>
        <p:nvSpPr>
          <p:cNvPr id="4" name="Slide Number Placeholder 3">
            <a:extLst>
              <a:ext uri="{FF2B5EF4-FFF2-40B4-BE49-F238E27FC236}">
                <a16:creationId xmlns:a16="http://schemas.microsoft.com/office/drawing/2014/main" id="{88234AAE-49C3-494F-8924-B619A45B9C1D}"/>
              </a:ext>
            </a:extLst>
          </p:cNvPr>
          <p:cNvSpPr>
            <a:spLocks noGrp="1"/>
          </p:cNvSpPr>
          <p:nvPr>
            <p:ph type="sldNum" sz="quarter" idx="15"/>
          </p:nvPr>
        </p:nvSpPr>
        <p:spPr>
          <a:xfrm>
            <a:off x="412136" y="5943601"/>
            <a:ext cx="968983" cy="651912"/>
          </a:xfrm>
        </p:spPr>
        <p:txBody>
          <a:bodyPr anchor="ctr">
            <a:normAutofit/>
          </a:bodyPr>
          <a:lstStyle/>
          <a:p>
            <a:pPr>
              <a:spcAft>
                <a:spcPts val="600"/>
              </a:spcAft>
            </a:pPr>
            <a:fld id="{18D65601-5AE2-46FC-B138-694DDD2B510D}" type="slidenum">
              <a:rPr lang="en-US" smtClean="0"/>
              <a:pPr>
                <a:spcAft>
                  <a:spcPts val="600"/>
                </a:spcAft>
              </a:pPr>
              <a:t>12</a:t>
            </a:fld>
            <a:endParaRPr lang="en-US"/>
          </a:p>
        </p:txBody>
      </p:sp>
      <p:pic>
        <p:nvPicPr>
          <p:cNvPr id="7" name="Content Placeholder 6">
            <a:extLst>
              <a:ext uri="{FF2B5EF4-FFF2-40B4-BE49-F238E27FC236}">
                <a16:creationId xmlns:a16="http://schemas.microsoft.com/office/drawing/2014/main" id="{964C22FC-5CF5-C9C4-1433-9567E17CB695}"/>
              </a:ext>
            </a:extLst>
          </p:cNvPr>
          <p:cNvPicPr>
            <a:picLocks noGrp="1" noChangeAspect="1"/>
          </p:cNvPicPr>
          <p:nvPr>
            <p:ph sz="quarter" idx="12"/>
          </p:nvPr>
        </p:nvPicPr>
        <p:blipFill>
          <a:blip r:embed="rId3"/>
          <a:stretch>
            <a:fillRect/>
          </a:stretch>
        </p:blipFill>
        <p:spPr>
          <a:xfrm>
            <a:off x="2868600" y="1810548"/>
            <a:ext cx="7338760" cy="4892506"/>
          </a:xfrm>
        </p:spPr>
      </p:pic>
    </p:spTree>
    <p:extLst>
      <p:ext uri="{BB962C8B-B14F-4D97-AF65-F5344CB8AC3E}">
        <p14:creationId xmlns:p14="http://schemas.microsoft.com/office/powerpoint/2010/main" val="176342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6245-BD72-91A3-0B84-3A6D7DE0F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4DC48-91A5-A5E1-7D1F-8418B9A8C6A4}"/>
              </a:ext>
            </a:extLst>
          </p:cNvPr>
          <p:cNvSpPr>
            <a:spLocks noGrp="1"/>
          </p:cNvSpPr>
          <p:nvPr>
            <p:ph type="title"/>
          </p:nvPr>
        </p:nvSpPr>
        <p:spPr>
          <a:xfrm>
            <a:off x="1056922" y="-716"/>
            <a:ext cx="9808773" cy="1427585"/>
          </a:xfrm>
        </p:spPr>
        <p:txBody>
          <a:bodyPr/>
          <a:lstStyle/>
          <a:p>
            <a:r>
              <a:rPr lang="en-US"/>
              <a:t>Distribution of Reconstruction Error</a:t>
            </a:r>
          </a:p>
        </p:txBody>
      </p:sp>
      <p:sp>
        <p:nvSpPr>
          <p:cNvPr id="5" name="Slide Number Placeholder 4">
            <a:extLst>
              <a:ext uri="{FF2B5EF4-FFF2-40B4-BE49-F238E27FC236}">
                <a16:creationId xmlns:a16="http://schemas.microsoft.com/office/drawing/2014/main" id="{1657256F-C1EF-90EE-E41C-D7541C53FE40}"/>
              </a:ext>
            </a:extLst>
          </p:cNvPr>
          <p:cNvSpPr>
            <a:spLocks noGrp="1"/>
          </p:cNvSpPr>
          <p:nvPr>
            <p:ph type="sldNum" sz="quarter" idx="15"/>
          </p:nvPr>
        </p:nvSpPr>
        <p:spPr/>
        <p:txBody>
          <a:bodyPr/>
          <a:lstStyle/>
          <a:p>
            <a:fld id="{18D65601-5AE2-46FC-B138-694DDD2B510D}" type="slidenum">
              <a:rPr lang="en-US" smtClean="0"/>
              <a:pPr/>
              <a:t>13</a:t>
            </a:fld>
            <a:endParaRPr lang="en-US"/>
          </a:p>
        </p:txBody>
      </p:sp>
      <p:sp>
        <p:nvSpPr>
          <p:cNvPr id="16" name="TextBox 15">
            <a:extLst>
              <a:ext uri="{FF2B5EF4-FFF2-40B4-BE49-F238E27FC236}">
                <a16:creationId xmlns:a16="http://schemas.microsoft.com/office/drawing/2014/main" id="{4A384B45-0995-45FA-6346-A3359083A5C1}"/>
              </a:ext>
            </a:extLst>
          </p:cNvPr>
          <p:cNvSpPr txBox="1"/>
          <p:nvPr/>
        </p:nvSpPr>
        <p:spPr>
          <a:xfrm>
            <a:off x="1237416" y="2235598"/>
            <a:ext cx="409568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a:ea typeface="+mn-lt"/>
              <a:cs typeface="+mn-lt"/>
            </a:endParaRPr>
          </a:p>
          <a:p>
            <a:pPr marL="285750" indent="-285750">
              <a:buFont typeface="Calibri"/>
              <a:buChar char="-"/>
            </a:pPr>
            <a:r>
              <a:rPr lang="en-US" sz="2200">
                <a:ea typeface="+mn-lt"/>
                <a:cs typeface="+mn-lt"/>
              </a:rPr>
              <a:t>Bell-shaped and slightly right-skewed  </a:t>
            </a:r>
          </a:p>
          <a:p>
            <a:pPr marL="285750" indent="-285750">
              <a:buFont typeface="Calibri"/>
              <a:buChar char="-"/>
            </a:pPr>
            <a:endParaRPr lang="en-US" sz="2200">
              <a:ea typeface="+mn-lt"/>
              <a:cs typeface="+mn-lt"/>
            </a:endParaRPr>
          </a:p>
          <a:p>
            <a:pPr marL="285750" indent="-285750">
              <a:buFont typeface="Calibri"/>
              <a:buChar char="-"/>
            </a:pPr>
            <a:r>
              <a:rPr lang="en-US" sz="2200">
                <a:ea typeface="+mn-lt"/>
                <a:cs typeface="+mn-lt"/>
              </a:rPr>
              <a:t>Few high-error outliers</a:t>
            </a:r>
          </a:p>
          <a:p>
            <a:r>
              <a:rPr lang="en-US" sz="2200">
                <a:ea typeface="+mn-lt"/>
                <a:cs typeface="+mn-lt"/>
              </a:rPr>
              <a:t> </a:t>
            </a:r>
          </a:p>
          <a:p>
            <a:pPr marL="342900" indent="-342900">
              <a:buFont typeface="Calibri"/>
              <a:buChar char="-"/>
            </a:pPr>
            <a:r>
              <a:rPr lang="en-US" sz="2200">
                <a:latin typeface="Univers Light"/>
                <a:ea typeface="Calibri"/>
                <a:cs typeface="Calibri"/>
              </a:rPr>
              <a:t>95% of the data had Perfect  reconstruction</a:t>
            </a:r>
          </a:p>
          <a:p>
            <a:pPr>
              <a:buFont typeface="Arial"/>
            </a:pPr>
            <a:endParaRPr lang="en-US" sz="2200">
              <a:latin typeface="Univers Light"/>
              <a:ea typeface="Calibri"/>
              <a:cs typeface="Calibri"/>
            </a:endParaRPr>
          </a:p>
        </p:txBody>
      </p:sp>
      <p:pic>
        <p:nvPicPr>
          <p:cNvPr id="8" name="Picture 7" descr="A graph of a distribution of error&#10;&#10;AI-generated content may be incorrect.">
            <a:extLst>
              <a:ext uri="{FF2B5EF4-FFF2-40B4-BE49-F238E27FC236}">
                <a16:creationId xmlns:a16="http://schemas.microsoft.com/office/drawing/2014/main" id="{3D2F5350-A37B-3913-D9FE-10D535D36B67}"/>
              </a:ext>
            </a:extLst>
          </p:cNvPr>
          <p:cNvPicPr>
            <a:picLocks noChangeAspect="1"/>
          </p:cNvPicPr>
          <p:nvPr/>
        </p:nvPicPr>
        <p:blipFill>
          <a:blip r:embed="rId3"/>
          <a:stretch>
            <a:fillRect/>
          </a:stretch>
        </p:blipFill>
        <p:spPr>
          <a:xfrm>
            <a:off x="5468654" y="1712614"/>
            <a:ext cx="6913108" cy="3991070"/>
          </a:xfrm>
          <a:prstGeom prst="rect">
            <a:avLst/>
          </a:prstGeom>
        </p:spPr>
      </p:pic>
    </p:spTree>
    <p:extLst>
      <p:ext uri="{BB962C8B-B14F-4D97-AF65-F5344CB8AC3E}">
        <p14:creationId xmlns:p14="http://schemas.microsoft.com/office/powerpoint/2010/main" val="125380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5F8B-41D3-46DF-82A5-BE0B81CCCC3C}"/>
              </a:ext>
            </a:extLst>
          </p:cNvPr>
          <p:cNvSpPr>
            <a:spLocks noGrp="1"/>
          </p:cNvSpPr>
          <p:nvPr>
            <p:ph type="title"/>
          </p:nvPr>
        </p:nvSpPr>
        <p:spPr/>
        <p:txBody>
          <a:bodyPr/>
          <a:lstStyle/>
          <a:p>
            <a:r>
              <a:rPr lang="en-US"/>
              <a:t>Training versus validation loss curve</a:t>
            </a:r>
          </a:p>
        </p:txBody>
      </p:sp>
      <p:sp>
        <p:nvSpPr>
          <p:cNvPr id="3" name="Content Placeholder 2">
            <a:extLst>
              <a:ext uri="{FF2B5EF4-FFF2-40B4-BE49-F238E27FC236}">
                <a16:creationId xmlns:a16="http://schemas.microsoft.com/office/drawing/2014/main" id="{F0472CCD-16C5-CBD4-6760-BBF514A1AAB5}"/>
              </a:ext>
            </a:extLst>
          </p:cNvPr>
          <p:cNvSpPr>
            <a:spLocks noGrp="1"/>
          </p:cNvSpPr>
          <p:nvPr>
            <p:ph sz="quarter" idx="12"/>
          </p:nvPr>
        </p:nvSpPr>
        <p:spPr>
          <a:xfrm>
            <a:off x="1283462" y="2737023"/>
            <a:ext cx="4627186" cy="4119463"/>
          </a:xfrm>
        </p:spPr>
        <p:txBody>
          <a:bodyPr vert="horz" lIns="0" tIns="45720" rIns="91440" bIns="45720" rtlCol="0" anchor="t">
            <a:normAutofit/>
          </a:bodyPr>
          <a:lstStyle/>
          <a:p>
            <a:pPr marL="342900" indent="-342900">
              <a:buChar char="•"/>
            </a:pPr>
            <a:r>
              <a:rPr lang="en-US"/>
              <a:t>Training and validation loss decrease steadily</a:t>
            </a:r>
          </a:p>
          <a:p>
            <a:pPr marL="342900" indent="-342900">
              <a:buChar char="•"/>
            </a:pPr>
            <a:r>
              <a:rPr lang="en-US"/>
              <a:t>No overfitting or underfitting evident</a:t>
            </a:r>
          </a:p>
          <a:p>
            <a:pPr marL="342900" indent="-342900">
              <a:buChar char="•"/>
            </a:pPr>
            <a:r>
              <a:rPr lang="en-US"/>
              <a:t>Convergence is smooth and stable, looks to be approaching a plateau</a:t>
            </a:r>
          </a:p>
        </p:txBody>
      </p:sp>
      <p:sp>
        <p:nvSpPr>
          <p:cNvPr id="5" name="Slide Number Placeholder 4">
            <a:extLst>
              <a:ext uri="{FF2B5EF4-FFF2-40B4-BE49-F238E27FC236}">
                <a16:creationId xmlns:a16="http://schemas.microsoft.com/office/drawing/2014/main" id="{D9D6B04B-C56B-090A-3108-26DFDBAF6EE2}"/>
              </a:ext>
            </a:extLst>
          </p:cNvPr>
          <p:cNvSpPr>
            <a:spLocks noGrp="1"/>
          </p:cNvSpPr>
          <p:nvPr>
            <p:ph type="sldNum" sz="quarter" idx="15"/>
          </p:nvPr>
        </p:nvSpPr>
        <p:spPr/>
        <p:txBody>
          <a:bodyPr/>
          <a:lstStyle/>
          <a:p>
            <a:fld id="{18D65601-5AE2-46FC-B138-694DDD2B510D}" type="slidenum">
              <a:rPr lang="en-US" smtClean="0"/>
              <a:pPr/>
              <a:t>14</a:t>
            </a:fld>
            <a:endParaRPr lang="en-US"/>
          </a:p>
        </p:txBody>
      </p:sp>
      <p:pic>
        <p:nvPicPr>
          <p:cNvPr id="8" name="Content Placeholder 7" descr="A graph with a line&#10;&#10;AI-generated content may be incorrect.">
            <a:extLst>
              <a:ext uri="{FF2B5EF4-FFF2-40B4-BE49-F238E27FC236}">
                <a16:creationId xmlns:a16="http://schemas.microsoft.com/office/drawing/2014/main" id="{632754CD-AC01-5B5A-8C5B-403FB85DD5B6}"/>
              </a:ext>
            </a:extLst>
          </p:cNvPr>
          <p:cNvPicPr>
            <a:picLocks noGrp="1" noChangeAspect="1"/>
          </p:cNvPicPr>
          <p:nvPr>
            <p:ph sz="quarter" idx="11"/>
          </p:nvPr>
        </p:nvPicPr>
        <p:blipFill>
          <a:blip r:embed="rId3"/>
          <a:stretch>
            <a:fillRect/>
          </a:stretch>
        </p:blipFill>
        <p:spPr>
          <a:xfrm>
            <a:off x="5906186" y="2077519"/>
            <a:ext cx="5690614" cy="3533471"/>
          </a:xfrm>
        </p:spPr>
      </p:pic>
    </p:spTree>
    <p:extLst>
      <p:ext uri="{BB962C8B-B14F-4D97-AF65-F5344CB8AC3E}">
        <p14:creationId xmlns:p14="http://schemas.microsoft.com/office/powerpoint/2010/main" val="141002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F874-2E45-D1AB-3557-C81540395A63}"/>
              </a:ext>
            </a:extLst>
          </p:cNvPr>
          <p:cNvSpPr>
            <a:spLocks noGrp="1"/>
          </p:cNvSpPr>
          <p:nvPr>
            <p:ph type="title"/>
          </p:nvPr>
        </p:nvSpPr>
        <p:spPr/>
        <p:txBody>
          <a:bodyPr/>
          <a:lstStyle/>
          <a:p>
            <a:r>
              <a:rPr lang="en-US"/>
              <a:t>Clustering </a:t>
            </a:r>
          </a:p>
        </p:txBody>
      </p:sp>
      <p:sp>
        <p:nvSpPr>
          <p:cNvPr id="3" name="Text Placeholder 2">
            <a:extLst>
              <a:ext uri="{FF2B5EF4-FFF2-40B4-BE49-F238E27FC236}">
                <a16:creationId xmlns:a16="http://schemas.microsoft.com/office/drawing/2014/main" id="{F3D8B67B-E379-F11A-ACC9-ED3772F27BB4}"/>
              </a:ext>
            </a:extLst>
          </p:cNvPr>
          <p:cNvSpPr>
            <a:spLocks noGrp="1"/>
          </p:cNvSpPr>
          <p:nvPr>
            <p:ph type="body" sz="quarter" idx="12"/>
          </p:nvPr>
        </p:nvSpPr>
        <p:spPr/>
        <p:txBody>
          <a:bodyPr/>
          <a:lstStyle/>
          <a:p>
            <a:r>
              <a:rPr lang="en-US"/>
              <a:t>K-means and Gaussian Mixture Modeling</a:t>
            </a:r>
          </a:p>
        </p:txBody>
      </p:sp>
    </p:spTree>
    <p:extLst>
      <p:ext uri="{BB962C8B-B14F-4D97-AF65-F5344CB8AC3E}">
        <p14:creationId xmlns:p14="http://schemas.microsoft.com/office/powerpoint/2010/main" val="228351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6B1F-E1DC-1F93-EF0C-8AC6A1FB5419}"/>
              </a:ext>
            </a:extLst>
          </p:cNvPr>
          <p:cNvSpPr>
            <a:spLocks noGrp="1"/>
          </p:cNvSpPr>
          <p:nvPr>
            <p:ph type="title"/>
          </p:nvPr>
        </p:nvSpPr>
        <p:spPr>
          <a:xfrm>
            <a:off x="981088" y="356"/>
            <a:ext cx="11190920" cy="1017034"/>
          </a:xfrm>
        </p:spPr>
        <p:txBody>
          <a:bodyPr/>
          <a:lstStyle/>
          <a:p>
            <a:r>
              <a:rPr lang="en-US"/>
              <a:t>WSS and silhouette score for optimal k for k-means</a:t>
            </a:r>
          </a:p>
        </p:txBody>
      </p:sp>
      <p:pic>
        <p:nvPicPr>
          <p:cNvPr id="9" name="Picture Placeholder 8">
            <a:extLst>
              <a:ext uri="{FF2B5EF4-FFF2-40B4-BE49-F238E27FC236}">
                <a16:creationId xmlns:a16="http://schemas.microsoft.com/office/drawing/2014/main" id="{1AC27E3B-0E4D-32BF-E46A-94F812F8816F}"/>
              </a:ext>
            </a:extLst>
          </p:cNvPr>
          <p:cNvPicPr>
            <a:picLocks noGrp="1" noChangeAspect="1"/>
          </p:cNvPicPr>
          <p:nvPr>
            <p:ph type="pic" sz="quarter" idx="13"/>
          </p:nvPr>
        </p:nvPicPr>
        <p:blipFill>
          <a:blip r:embed="rId3"/>
          <a:srcRect l="35" r="35"/>
          <a:stretch/>
        </p:blipFill>
        <p:spPr>
          <a:xfrm>
            <a:off x="1324623" y="1047620"/>
            <a:ext cx="9921875" cy="5740400"/>
          </a:xfrm>
        </p:spPr>
      </p:pic>
      <p:sp>
        <p:nvSpPr>
          <p:cNvPr id="3" name="Content Placeholder 2">
            <a:extLst>
              <a:ext uri="{FF2B5EF4-FFF2-40B4-BE49-F238E27FC236}">
                <a16:creationId xmlns:a16="http://schemas.microsoft.com/office/drawing/2014/main" id="{67EF4F6E-CBA4-5180-6216-3702CDDC9E79}"/>
              </a:ext>
            </a:extLst>
          </p:cNvPr>
          <p:cNvSpPr>
            <a:spLocks noGrp="1"/>
          </p:cNvSpPr>
          <p:nvPr>
            <p:ph sz="quarter" idx="4294967295"/>
          </p:nvPr>
        </p:nvSpPr>
        <p:spPr>
          <a:xfrm>
            <a:off x="0" y="2108200"/>
            <a:ext cx="8553450" cy="4119563"/>
          </a:xfrm>
        </p:spPr>
        <p:txBody>
          <a:bodyPr vert="horz" lIns="0" tIns="0" rIns="0" bIns="0" rtlCol="0" anchor="t">
            <a:normAutofit/>
          </a:bodyPr>
          <a:lstStyle/>
          <a:p>
            <a:endParaRPr lang="en-US"/>
          </a:p>
          <a:p>
            <a:endParaRPr lang="en-US"/>
          </a:p>
        </p:txBody>
      </p:sp>
      <p:sp>
        <p:nvSpPr>
          <p:cNvPr id="4" name="Slide Number Placeholder 3">
            <a:extLst>
              <a:ext uri="{FF2B5EF4-FFF2-40B4-BE49-F238E27FC236}">
                <a16:creationId xmlns:a16="http://schemas.microsoft.com/office/drawing/2014/main" id="{BA00F48A-D5DD-0C5F-B925-BED2DB9E465C}"/>
              </a:ext>
            </a:extLst>
          </p:cNvPr>
          <p:cNvSpPr>
            <a:spLocks noGrp="1"/>
          </p:cNvSpPr>
          <p:nvPr>
            <p:ph type="sldNum" sz="quarter" idx="4294967295"/>
          </p:nvPr>
        </p:nvSpPr>
        <p:spPr>
          <a:xfrm>
            <a:off x="0" y="5943600"/>
            <a:ext cx="968375" cy="652463"/>
          </a:xfrm>
        </p:spPr>
        <p:txBody>
          <a:bodyPr/>
          <a:lstStyle/>
          <a:p>
            <a:fld id="{18D65601-5AE2-46FC-B138-694DDD2B510D}" type="slidenum">
              <a:rPr lang="en-US" smtClean="0"/>
              <a:pPr/>
              <a:t>16</a:t>
            </a:fld>
            <a:endParaRPr lang="en-US"/>
          </a:p>
        </p:txBody>
      </p:sp>
    </p:spTree>
    <p:extLst>
      <p:ext uri="{BB962C8B-B14F-4D97-AF65-F5344CB8AC3E}">
        <p14:creationId xmlns:p14="http://schemas.microsoft.com/office/powerpoint/2010/main" val="400500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3369-4CB6-F0B3-B56F-E4142A972BE9}"/>
              </a:ext>
            </a:extLst>
          </p:cNvPr>
          <p:cNvSpPr>
            <a:spLocks noGrp="1"/>
          </p:cNvSpPr>
          <p:nvPr>
            <p:ph type="title"/>
          </p:nvPr>
        </p:nvSpPr>
        <p:spPr>
          <a:xfrm>
            <a:off x="1333949" y="151859"/>
            <a:ext cx="9539187" cy="1167028"/>
          </a:xfrm>
        </p:spPr>
        <p:txBody>
          <a:bodyPr>
            <a:normAutofit/>
          </a:bodyPr>
          <a:lstStyle/>
          <a:p>
            <a:r>
              <a:rPr lang="en-US"/>
              <a:t>K-means test with 12 and 23 clusters</a:t>
            </a:r>
          </a:p>
        </p:txBody>
      </p:sp>
      <p:pic>
        <p:nvPicPr>
          <p:cNvPr id="8" name="Picture Placeholder 7">
            <a:extLst>
              <a:ext uri="{FF2B5EF4-FFF2-40B4-BE49-F238E27FC236}">
                <a16:creationId xmlns:a16="http://schemas.microsoft.com/office/drawing/2014/main" id="{32FB389F-395B-EB0F-F7EF-04FF1B8F57A9}"/>
              </a:ext>
            </a:extLst>
          </p:cNvPr>
          <p:cNvPicPr>
            <a:picLocks noGrp="1" noChangeAspect="1"/>
          </p:cNvPicPr>
          <p:nvPr>
            <p:ph type="pic" sz="quarter" idx="13"/>
          </p:nvPr>
        </p:nvPicPr>
        <p:blipFill>
          <a:blip r:embed="rId3"/>
          <a:srcRect l="912" r="912"/>
          <a:stretch/>
        </p:blipFill>
        <p:spPr>
          <a:xfrm>
            <a:off x="49627" y="1715398"/>
            <a:ext cx="12088812" cy="4745037"/>
          </a:xfrm>
        </p:spPr>
      </p:pic>
    </p:spTree>
    <p:extLst>
      <p:ext uri="{BB962C8B-B14F-4D97-AF65-F5344CB8AC3E}">
        <p14:creationId xmlns:p14="http://schemas.microsoft.com/office/powerpoint/2010/main" val="130789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6CC5-36B5-E070-B1F1-AA1C00E024B1}"/>
              </a:ext>
            </a:extLst>
          </p:cNvPr>
          <p:cNvSpPr>
            <a:spLocks noGrp="1"/>
          </p:cNvSpPr>
          <p:nvPr>
            <p:ph type="title"/>
          </p:nvPr>
        </p:nvSpPr>
        <p:spPr>
          <a:xfrm>
            <a:off x="1641521" y="205273"/>
            <a:ext cx="8545950" cy="1125244"/>
          </a:xfrm>
        </p:spPr>
        <p:txBody>
          <a:bodyPr/>
          <a:lstStyle/>
          <a:p>
            <a:r>
              <a:rPr lang="en-US"/>
              <a:t>BIC for optimal k for GMM</a:t>
            </a:r>
          </a:p>
        </p:txBody>
      </p:sp>
      <p:pic>
        <p:nvPicPr>
          <p:cNvPr id="4" name="Picture Placeholder 3" descr="A graph with red lines&#10;&#10;AI-generated content may be incorrect.">
            <a:extLst>
              <a:ext uri="{FF2B5EF4-FFF2-40B4-BE49-F238E27FC236}">
                <a16:creationId xmlns:a16="http://schemas.microsoft.com/office/drawing/2014/main" id="{ADCA438F-D236-7BC4-5E6B-FC3B3F9DED18}"/>
              </a:ext>
            </a:extLst>
          </p:cNvPr>
          <p:cNvPicPr>
            <a:picLocks noGrp="1" noChangeAspect="1"/>
          </p:cNvPicPr>
          <p:nvPr>
            <p:ph type="pic" sz="quarter" idx="13"/>
          </p:nvPr>
        </p:nvPicPr>
        <p:blipFill>
          <a:blip r:embed="rId3"/>
          <a:srcRect t="1634" b="1634"/>
          <a:stretch/>
        </p:blipFill>
        <p:spPr>
          <a:xfrm>
            <a:off x="1805084" y="1329612"/>
            <a:ext cx="9193181" cy="5528388"/>
          </a:xfrm>
        </p:spPr>
      </p:pic>
    </p:spTree>
    <p:extLst>
      <p:ext uri="{BB962C8B-B14F-4D97-AF65-F5344CB8AC3E}">
        <p14:creationId xmlns:p14="http://schemas.microsoft.com/office/powerpoint/2010/main" val="24158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FDBC-9D69-F7D9-1534-F035B69D8F71}"/>
              </a:ext>
            </a:extLst>
          </p:cNvPr>
          <p:cNvSpPr>
            <a:spLocks noGrp="1"/>
          </p:cNvSpPr>
          <p:nvPr>
            <p:ph type="title"/>
          </p:nvPr>
        </p:nvSpPr>
        <p:spPr>
          <a:xfrm>
            <a:off x="1029149" y="125355"/>
            <a:ext cx="2860092" cy="988124"/>
          </a:xfrm>
        </p:spPr>
        <p:txBody>
          <a:bodyPr/>
          <a:lstStyle/>
          <a:p>
            <a:r>
              <a:rPr lang="en-US"/>
              <a:t>GMM results</a:t>
            </a:r>
          </a:p>
        </p:txBody>
      </p:sp>
      <p:pic>
        <p:nvPicPr>
          <p:cNvPr id="6" name="Picture Placeholder 5" descr="A diagram of a cluster of colored dots&#10;&#10;AI-generated content may be incorrect.">
            <a:extLst>
              <a:ext uri="{FF2B5EF4-FFF2-40B4-BE49-F238E27FC236}">
                <a16:creationId xmlns:a16="http://schemas.microsoft.com/office/drawing/2014/main" id="{B1463891-028E-F51A-0D48-C1209886FE13}"/>
              </a:ext>
            </a:extLst>
          </p:cNvPr>
          <p:cNvPicPr>
            <a:picLocks noGrp="1" noChangeAspect="1"/>
          </p:cNvPicPr>
          <p:nvPr>
            <p:ph type="pic" sz="quarter" idx="13"/>
          </p:nvPr>
        </p:nvPicPr>
        <p:blipFill>
          <a:blip r:embed="rId3"/>
          <a:srcRect l="317" r="317"/>
          <a:stretch/>
        </p:blipFill>
        <p:spPr>
          <a:xfrm>
            <a:off x="3898968" y="379355"/>
            <a:ext cx="8293027" cy="6344452"/>
          </a:xfrm>
        </p:spPr>
      </p:pic>
    </p:spTree>
    <p:extLst>
      <p:ext uri="{BB962C8B-B14F-4D97-AF65-F5344CB8AC3E}">
        <p14:creationId xmlns:p14="http://schemas.microsoft.com/office/powerpoint/2010/main" val="217605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415C-6F64-7BBF-E877-8C3FA7FA0BE8}"/>
              </a:ext>
            </a:extLst>
          </p:cNvPr>
          <p:cNvSpPr>
            <a:spLocks noGrp="1"/>
          </p:cNvSpPr>
          <p:nvPr>
            <p:ph type="title"/>
          </p:nvPr>
        </p:nvSpPr>
        <p:spPr>
          <a:xfrm>
            <a:off x="1317615" y="690511"/>
            <a:ext cx="9559038" cy="5253089"/>
          </a:xfrm>
        </p:spPr>
        <p:txBody>
          <a:bodyPr>
            <a:normAutofit/>
          </a:bodyPr>
          <a:lstStyle/>
          <a:p>
            <a:r>
              <a:rPr lang="en-US"/>
              <a:t>Objective:</a:t>
            </a:r>
            <a:br>
              <a:rPr lang="en-US"/>
            </a:br>
            <a:br>
              <a:rPr lang="en-US"/>
            </a:br>
            <a:r>
              <a:rPr lang="en-US" sz="3200" i="1"/>
              <a:t>Create a scalable, sustainable, automated process to build and update a searchable database of machine learning and data science resources </a:t>
            </a:r>
            <a:br>
              <a:rPr lang="en-US"/>
            </a:br>
            <a:endParaRPr lang="en-US"/>
          </a:p>
        </p:txBody>
      </p:sp>
    </p:spTree>
    <p:extLst>
      <p:ext uri="{BB962C8B-B14F-4D97-AF65-F5344CB8AC3E}">
        <p14:creationId xmlns:p14="http://schemas.microsoft.com/office/powerpoint/2010/main" val="888596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229B-1BC0-54DA-6529-307136165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CEC08-0C75-2537-60DF-3DAAA60151CE}"/>
              </a:ext>
            </a:extLst>
          </p:cNvPr>
          <p:cNvSpPr>
            <a:spLocks noGrp="1"/>
          </p:cNvSpPr>
          <p:nvPr>
            <p:ph type="title"/>
          </p:nvPr>
        </p:nvSpPr>
        <p:spPr>
          <a:xfrm>
            <a:off x="1333949" y="151859"/>
            <a:ext cx="9539187" cy="1167028"/>
          </a:xfrm>
        </p:spPr>
        <p:txBody>
          <a:bodyPr>
            <a:normAutofit/>
          </a:bodyPr>
          <a:lstStyle/>
          <a:p>
            <a:r>
              <a:rPr lang="en-US"/>
              <a:t>K-means vs GMM</a:t>
            </a:r>
          </a:p>
        </p:txBody>
      </p:sp>
      <p:sp>
        <p:nvSpPr>
          <p:cNvPr id="6" name="Content Placeholder 2">
            <a:extLst>
              <a:ext uri="{FF2B5EF4-FFF2-40B4-BE49-F238E27FC236}">
                <a16:creationId xmlns:a16="http://schemas.microsoft.com/office/drawing/2014/main" id="{4BA95FD3-0077-D7F3-3F00-460773BAD846}"/>
              </a:ext>
            </a:extLst>
          </p:cNvPr>
          <p:cNvSpPr txBox="1">
            <a:spLocks/>
          </p:cNvSpPr>
          <p:nvPr/>
        </p:nvSpPr>
        <p:spPr>
          <a:xfrm>
            <a:off x="1468814" y="2057401"/>
            <a:ext cx="10201268" cy="4192531"/>
          </a:xfrm>
          <a:prstGeom prst="rect">
            <a:avLst/>
          </a:prstGeom>
        </p:spPr>
        <p:txBody>
          <a:bodyPr vert="horz" lIns="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t>Both K-means and GMM show very similar results.</a:t>
            </a:r>
          </a:p>
          <a:p>
            <a:pPr marL="342900" indent="-342900"/>
            <a:r>
              <a:rPr lang="en-US"/>
              <a:t>K-means is computationally cheaper.</a:t>
            </a:r>
          </a:p>
          <a:p>
            <a:pPr marL="800100" lvl="1" indent="-342900">
              <a:buFont typeface="Courier New" panose="020B0604020202020204" pitchFamily="34" charset="0"/>
              <a:buChar char="o"/>
            </a:pPr>
            <a:r>
              <a:rPr lang="en-US" sz="2800"/>
              <a:t>~2min(K-means) vs ~10min(GMM)</a:t>
            </a:r>
            <a:endParaRPr lang="en-US"/>
          </a:p>
          <a:p>
            <a:pPr marL="342900" indent="-342900"/>
            <a:r>
              <a:rPr lang="en-US"/>
              <a:t>K-means worked better on smaller dataset, while K-means and GMM were similar on larger dataset.</a:t>
            </a:r>
          </a:p>
          <a:p>
            <a:pPr marL="342900" indent="-342900"/>
            <a:r>
              <a:rPr lang="en-US"/>
              <a:t>We chose K-means with wider dataset size.</a:t>
            </a:r>
          </a:p>
          <a:p>
            <a:pPr marL="800100" lvl="1" indent="-342900">
              <a:buFont typeface="Courier New" panose="020B0604020202020204" pitchFamily="34" charset="0"/>
              <a:buChar char="o"/>
            </a:pPr>
            <a:r>
              <a:rPr lang="en-US"/>
              <a:t>There is an option to select different models by users.</a:t>
            </a:r>
          </a:p>
          <a:p>
            <a:pPr marL="342900" indent="-342900"/>
            <a:endParaRPr lang="en-US"/>
          </a:p>
          <a:p>
            <a:pPr marL="342900" indent="-342900"/>
            <a:endParaRPr lang="en-US"/>
          </a:p>
        </p:txBody>
      </p:sp>
    </p:spTree>
    <p:extLst>
      <p:ext uri="{BB962C8B-B14F-4D97-AF65-F5344CB8AC3E}">
        <p14:creationId xmlns:p14="http://schemas.microsoft.com/office/powerpoint/2010/main" val="1630840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56D0-B17B-EA48-B253-42B1C006959F}"/>
              </a:ext>
            </a:extLst>
          </p:cNvPr>
          <p:cNvSpPr>
            <a:spLocks noGrp="1"/>
          </p:cNvSpPr>
          <p:nvPr>
            <p:ph type="title"/>
          </p:nvPr>
        </p:nvSpPr>
        <p:spPr/>
        <p:txBody>
          <a:bodyPr/>
          <a:lstStyle/>
          <a:p>
            <a:r>
              <a:rPr lang="en-US"/>
              <a:t>Creating keyword.txt</a:t>
            </a:r>
          </a:p>
        </p:txBody>
      </p:sp>
      <p:sp>
        <p:nvSpPr>
          <p:cNvPr id="3" name="Text Placeholder 2">
            <a:extLst>
              <a:ext uri="{FF2B5EF4-FFF2-40B4-BE49-F238E27FC236}">
                <a16:creationId xmlns:a16="http://schemas.microsoft.com/office/drawing/2014/main" id="{A36E46FD-6B4D-74D6-AA83-9BD366DC599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839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9378-BA16-3329-C5F0-BBE49F09E126}"/>
              </a:ext>
            </a:extLst>
          </p:cNvPr>
          <p:cNvSpPr>
            <a:spLocks noGrp="1"/>
          </p:cNvSpPr>
          <p:nvPr>
            <p:ph type="title"/>
          </p:nvPr>
        </p:nvSpPr>
        <p:spPr/>
        <p:txBody>
          <a:bodyPr/>
          <a:lstStyle/>
          <a:p>
            <a:r>
              <a:rPr lang="en-US"/>
              <a:t>Model and Extraction</a:t>
            </a:r>
          </a:p>
        </p:txBody>
      </p:sp>
      <p:sp>
        <p:nvSpPr>
          <p:cNvPr id="3" name="Content Placeholder 2">
            <a:extLst>
              <a:ext uri="{FF2B5EF4-FFF2-40B4-BE49-F238E27FC236}">
                <a16:creationId xmlns:a16="http://schemas.microsoft.com/office/drawing/2014/main" id="{4641A53E-4463-30BD-41D6-5F1433855E89}"/>
              </a:ext>
            </a:extLst>
          </p:cNvPr>
          <p:cNvSpPr>
            <a:spLocks noGrp="1"/>
          </p:cNvSpPr>
          <p:nvPr>
            <p:ph sz="quarter" idx="12"/>
          </p:nvPr>
        </p:nvSpPr>
        <p:spPr>
          <a:xfrm>
            <a:off x="1464007" y="2108722"/>
            <a:ext cx="8538410" cy="2498482"/>
          </a:xfrm>
        </p:spPr>
        <p:txBody>
          <a:bodyPr vert="horz" lIns="0" tIns="0" rIns="0" bIns="0" rtlCol="0" anchor="t">
            <a:normAutofit lnSpcReduction="10000"/>
          </a:bodyPr>
          <a:lstStyle/>
          <a:p>
            <a:r>
              <a:rPr lang="en-US"/>
              <a:t>Used K-means with k = 23 to create semantically coherent groups</a:t>
            </a:r>
          </a:p>
          <a:p>
            <a:r>
              <a:rPr lang="en-US" err="1"/>
              <a:t>TfidfVectorizer</a:t>
            </a:r>
            <a:r>
              <a:rPr lang="en-US"/>
              <a:t> to identify most representative terms for each cluster</a:t>
            </a:r>
          </a:p>
          <a:p>
            <a:r>
              <a:rPr lang="en-US"/>
              <a:t>TF-IDF-scores averaged to extract top keywords</a:t>
            </a:r>
          </a:p>
          <a:p>
            <a:r>
              <a:rPr lang="en-US"/>
              <a:t>Non-zero key words in each cluster ranged from 1,635 to 1,967</a:t>
            </a:r>
          </a:p>
          <a:p>
            <a:r>
              <a:rPr lang="en-US"/>
              <a:t>Cluster interpretation based on top 10 keys words.</a:t>
            </a:r>
          </a:p>
          <a:p>
            <a:r>
              <a:rPr lang="en-US"/>
              <a:t>Allows grouping and summarizing of documents without manual labeling</a:t>
            </a:r>
          </a:p>
        </p:txBody>
      </p:sp>
      <p:sp>
        <p:nvSpPr>
          <p:cNvPr id="4" name="Slide Number Placeholder 3">
            <a:extLst>
              <a:ext uri="{FF2B5EF4-FFF2-40B4-BE49-F238E27FC236}">
                <a16:creationId xmlns:a16="http://schemas.microsoft.com/office/drawing/2014/main" id="{F7332148-C402-04DD-F2A6-28425F1CA82A}"/>
              </a:ext>
            </a:extLst>
          </p:cNvPr>
          <p:cNvSpPr>
            <a:spLocks noGrp="1"/>
          </p:cNvSpPr>
          <p:nvPr>
            <p:ph type="sldNum" sz="quarter" idx="15"/>
          </p:nvPr>
        </p:nvSpPr>
        <p:spPr/>
        <p:txBody>
          <a:bodyPr/>
          <a:lstStyle/>
          <a:p>
            <a:fld id="{18D65601-5AE2-46FC-B138-694DDD2B510D}" type="slidenum">
              <a:rPr lang="en-US" smtClean="0"/>
              <a:pPr/>
              <a:t>22</a:t>
            </a:fld>
            <a:endParaRPr lang="en-US"/>
          </a:p>
        </p:txBody>
      </p:sp>
    </p:spTree>
    <p:extLst>
      <p:ext uri="{BB962C8B-B14F-4D97-AF65-F5344CB8AC3E}">
        <p14:creationId xmlns:p14="http://schemas.microsoft.com/office/powerpoint/2010/main" val="344844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2C20E-F630-6FC5-40F0-0C7B8939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9C3F3-2D7C-ABEF-0561-659A144B0A15}"/>
              </a:ext>
            </a:extLst>
          </p:cNvPr>
          <p:cNvSpPr>
            <a:spLocks noGrp="1"/>
          </p:cNvSpPr>
          <p:nvPr>
            <p:ph type="title"/>
          </p:nvPr>
        </p:nvSpPr>
        <p:spPr/>
        <p:txBody>
          <a:bodyPr/>
          <a:lstStyle/>
          <a:p>
            <a:r>
              <a:rPr lang="en-US">
                <a:solidFill>
                  <a:srgbClr val="000000"/>
                </a:solidFill>
                <a:ea typeface="+mj-lt"/>
                <a:cs typeface="+mj-lt"/>
              </a:rPr>
              <a:t>TF-IDF</a:t>
            </a:r>
          </a:p>
        </p:txBody>
      </p:sp>
      <p:sp>
        <p:nvSpPr>
          <p:cNvPr id="3" name="Content Placeholder 2">
            <a:extLst>
              <a:ext uri="{FF2B5EF4-FFF2-40B4-BE49-F238E27FC236}">
                <a16:creationId xmlns:a16="http://schemas.microsoft.com/office/drawing/2014/main" id="{51317DB2-1BAB-6353-3A39-2DA4B3BC7F78}"/>
              </a:ext>
            </a:extLst>
          </p:cNvPr>
          <p:cNvSpPr>
            <a:spLocks noGrp="1"/>
          </p:cNvSpPr>
          <p:nvPr>
            <p:ph sz="quarter" idx="12"/>
          </p:nvPr>
        </p:nvSpPr>
        <p:spPr>
          <a:xfrm>
            <a:off x="1456249" y="2108722"/>
            <a:ext cx="4931240" cy="4137751"/>
          </a:xfrm>
        </p:spPr>
        <p:txBody>
          <a:bodyPr vert="horz" lIns="0" tIns="0" rIns="0" bIns="0" rtlCol="0" anchor="t">
            <a:normAutofit/>
          </a:bodyPr>
          <a:lstStyle/>
          <a:p>
            <a:r>
              <a:rPr lang="en-US">
                <a:latin typeface="Univers Light"/>
              </a:rPr>
              <a:t>Term Frequency-Inverse Document Frequency</a:t>
            </a:r>
          </a:p>
          <a:p>
            <a:r>
              <a:rPr lang="en-US">
                <a:latin typeface="Univers Light"/>
              </a:rPr>
              <a:t>Measure of word importance to body of text.</a:t>
            </a:r>
          </a:p>
          <a:p>
            <a:r>
              <a:rPr lang="en-US">
                <a:latin typeface="Univers Light"/>
              </a:rPr>
              <a:t>TF = instances of word appearance divided by total number of terms in document</a:t>
            </a:r>
          </a:p>
          <a:p>
            <a:r>
              <a:rPr lang="en-US">
                <a:latin typeface="Univers Light"/>
              </a:rPr>
              <a:t>IDF = log of the result of the total number of documents in the data divided by the number of documents in the text containing the word</a:t>
            </a:r>
          </a:p>
          <a:p>
            <a:endParaRPr lang="en-US">
              <a:latin typeface="Univers Light"/>
            </a:endParaRPr>
          </a:p>
          <a:p>
            <a:endParaRPr lang="en-US">
              <a:latin typeface="Univers Light"/>
            </a:endParaRPr>
          </a:p>
        </p:txBody>
      </p:sp>
      <p:sp>
        <p:nvSpPr>
          <p:cNvPr id="4" name="Slide Number Placeholder 3">
            <a:extLst>
              <a:ext uri="{FF2B5EF4-FFF2-40B4-BE49-F238E27FC236}">
                <a16:creationId xmlns:a16="http://schemas.microsoft.com/office/drawing/2014/main" id="{EFD74E45-0A29-F350-23C6-88E7C48F2BF3}"/>
              </a:ext>
            </a:extLst>
          </p:cNvPr>
          <p:cNvSpPr>
            <a:spLocks noGrp="1"/>
          </p:cNvSpPr>
          <p:nvPr>
            <p:ph type="sldNum" sz="quarter" idx="15"/>
          </p:nvPr>
        </p:nvSpPr>
        <p:spPr/>
        <p:txBody>
          <a:bodyPr/>
          <a:lstStyle/>
          <a:p>
            <a:fld id="{18D65601-5AE2-46FC-B138-694DDD2B510D}" type="slidenum">
              <a:rPr lang="en-US" smtClean="0"/>
              <a:pPr/>
              <a:t>23</a:t>
            </a:fld>
            <a:endParaRPr lang="en-US"/>
          </a:p>
        </p:txBody>
      </p:sp>
      <p:pic>
        <p:nvPicPr>
          <p:cNvPr id="5" name="Picture 4">
            <a:extLst>
              <a:ext uri="{FF2B5EF4-FFF2-40B4-BE49-F238E27FC236}">
                <a16:creationId xmlns:a16="http://schemas.microsoft.com/office/drawing/2014/main" id="{E67DD9AC-D707-39F5-F143-8B774BB44FC9}"/>
              </a:ext>
            </a:extLst>
          </p:cNvPr>
          <p:cNvPicPr>
            <a:picLocks noChangeAspect="1"/>
          </p:cNvPicPr>
          <p:nvPr/>
        </p:nvPicPr>
        <p:blipFill>
          <a:blip r:embed="rId3"/>
          <a:stretch>
            <a:fillRect/>
          </a:stretch>
        </p:blipFill>
        <p:spPr>
          <a:xfrm>
            <a:off x="6386132" y="2147888"/>
            <a:ext cx="5686425" cy="2562225"/>
          </a:xfrm>
          <a:prstGeom prst="rect">
            <a:avLst/>
          </a:prstGeom>
        </p:spPr>
      </p:pic>
    </p:spTree>
    <p:extLst>
      <p:ext uri="{BB962C8B-B14F-4D97-AF65-F5344CB8AC3E}">
        <p14:creationId xmlns:p14="http://schemas.microsoft.com/office/powerpoint/2010/main" val="341500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16AFD-0149-8ABD-1C2E-C3EA328E6A3D}"/>
              </a:ext>
            </a:extLst>
          </p:cNvPr>
          <p:cNvSpPr>
            <a:spLocks noGrp="1"/>
          </p:cNvSpPr>
          <p:nvPr>
            <p:ph type="title"/>
          </p:nvPr>
        </p:nvSpPr>
        <p:spPr/>
        <p:txBody>
          <a:bodyPr/>
          <a:lstStyle/>
          <a:p>
            <a:r>
              <a:rPr lang="en-US"/>
              <a:t>Cluster topics (sample)</a:t>
            </a:r>
          </a:p>
        </p:txBody>
      </p:sp>
      <p:sp>
        <p:nvSpPr>
          <p:cNvPr id="4" name="Content Placeholder 3">
            <a:extLst>
              <a:ext uri="{FF2B5EF4-FFF2-40B4-BE49-F238E27FC236}">
                <a16:creationId xmlns:a16="http://schemas.microsoft.com/office/drawing/2014/main" id="{8A8838FB-B210-C2AE-4B37-9359EC2E6051}"/>
              </a:ext>
            </a:extLst>
          </p:cNvPr>
          <p:cNvSpPr>
            <a:spLocks noGrp="1"/>
          </p:cNvSpPr>
          <p:nvPr>
            <p:ph sz="quarter" idx="12"/>
          </p:nvPr>
        </p:nvSpPr>
        <p:spPr/>
        <p:txBody>
          <a:bodyPr vert="horz" lIns="0" tIns="0" rIns="0" bIns="0" rtlCol="0" anchor="t">
            <a:normAutofit fontScale="92500" lnSpcReduction="20000"/>
          </a:bodyPr>
          <a:lstStyle/>
          <a:p>
            <a:r>
              <a:rPr lang="en-US"/>
              <a:t>Cluster 2 — Top Keywords:
ai, clinical, medical, patients, health, healthcare, disease, data, machine, learning </a:t>
            </a:r>
            <a:r>
              <a:rPr lang="en-US" b="1"/>
              <a:t>(AI and healthcare)</a:t>
            </a:r>
          </a:p>
          <a:p>
            <a:r>
              <a:rPr lang="en-US"/>
              <a:t>Cluster 10 — Top Keywords:
learning, deep, networks, neural, network, data, training, models, machine, convolutional </a:t>
            </a:r>
            <a:r>
              <a:rPr lang="en-US" b="1"/>
              <a:t>(Deep learning and neural network)</a:t>
            </a:r>
          </a:p>
          <a:p>
            <a:r>
              <a:rPr lang="en-US"/>
              <a:t>Cluster 12 — Top Keywords:
language, models, model, tasks, </a:t>
            </a:r>
            <a:r>
              <a:rPr lang="en-US" err="1"/>
              <a:t>bert</a:t>
            </a:r>
            <a:r>
              <a:rPr lang="en-US"/>
              <a:t>, text, pretrained, neural, large, natural </a:t>
            </a:r>
            <a:r>
              <a:rPr lang="en-US" b="1"/>
              <a:t>(Natural language processing)</a:t>
            </a:r>
          </a:p>
          <a:p>
            <a:r>
              <a:rPr lang="en-US"/>
              <a:t>Cluster 15 — Top Keywords:
reinforcement, learning, </a:t>
            </a:r>
            <a:r>
              <a:rPr lang="en-US" err="1"/>
              <a:t>rl</a:t>
            </a:r>
            <a:r>
              <a:rPr lang="en-US"/>
              <a:t>, policy, control, deep, policies, agent, reward, agents </a:t>
            </a:r>
            <a:r>
              <a:rPr lang="en-US" b="1"/>
              <a:t>(Reinforcement learning)</a:t>
            </a:r>
          </a:p>
        </p:txBody>
      </p:sp>
      <p:sp>
        <p:nvSpPr>
          <p:cNvPr id="5" name="Slide Number Placeholder 4">
            <a:extLst>
              <a:ext uri="{FF2B5EF4-FFF2-40B4-BE49-F238E27FC236}">
                <a16:creationId xmlns:a16="http://schemas.microsoft.com/office/drawing/2014/main" id="{22CAAD6C-CD18-B99E-9C60-D2711B45EDD9}"/>
              </a:ext>
            </a:extLst>
          </p:cNvPr>
          <p:cNvSpPr>
            <a:spLocks noGrp="1"/>
          </p:cNvSpPr>
          <p:nvPr>
            <p:ph type="sldNum" sz="quarter" idx="15"/>
          </p:nvPr>
        </p:nvSpPr>
        <p:spPr/>
        <p:txBody>
          <a:bodyPr/>
          <a:lstStyle/>
          <a:p>
            <a:fld id="{18D65601-5AE2-46FC-B138-694DDD2B510D}" type="slidenum">
              <a:rPr lang="en-US" smtClean="0"/>
              <a:pPr/>
              <a:t>24</a:t>
            </a:fld>
            <a:endParaRPr lang="en-US"/>
          </a:p>
        </p:txBody>
      </p:sp>
    </p:spTree>
    <p:extLst>
      <p:ext uri="{BB962C8B-B14F-4D97-AF65-F5344CB8AC3E}">
        <p14:creationId xmlns:p14="http://schemas.microsoft.com/office/powerpoint/2010/main" val="66032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4EA7-2B0E-9B1F-C567-087BB6198250}"/>
              </a:ext>
            </a:extLst>
          </p:cNvPr>
          <p:cNvSpPr>
            <a:spLocks noGrp="1"/>
          </p:cNvSpPr>
          <p:nvPr>
            <p:ph type="title"/>
          </p:nvPr>
        </p:nvSpPr>
        <p:spPr/>
        <p:txBody>
          <a:bodyPr/>
          <a:lstStyle/>
          <a:p>
            <a:r>
              <a:rPr lang="en-US"/>
              <a:t>Augmenting data</a:t>
            </a:r>
          </a:p>
        </p:txBody>
      </p:sp>
      <p:sp>
        <p:nvSpPr>
          <p:cNvPr id="3" name="Text Placeholder 2">
            <a:extLst>
              <a:ext uri="{FF2B5EF4-FFF2-40B4-BE49-F238E27FC236}">
                <a16:creationId xmlns:a16="http://schemas.microsoft.com/office/drawing/2014/main" id="{7F23B543-2614-F562-B4B3-54C1793F7C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54117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40E9-C639-F497-8D8D-76136101597F}"/>
              </a:ext>
            </a:extLst>
          </p:cNvPr>
          <p:cNvSpPr>
            <a:spLocks noGrp="1"/>
          </p:cNvSpPr>
          <p:nvPr>
            <p:ph type="title"/>
          </p:nvPr>
        </p:nvSpPr>
        <p:spPr/>
        <p:txBody>
          <a:bodyPr/>
          <a:lstStyle/>
          <a:p>
            <a:r>
              <a:rPr lang="en-US"/>
              <a:t>Testing the process</a:t>
            </a:r>
          </a:p>
        </p:txBody>
      </p:sp>
      <p:sp>
        <p:nvSpPr>
          <p:cNvPr id="3" name="Content Placeholder 2">
            <a:extLst>
              <a:ext uri="{FF2B5EF4-FFF2-40B4-BE49-F238E27FC236}">
                <a16:creationId xmlns:a16="http://schemas.microsoft.com/office/drawing/2014/main" id="{B5F3EB38-D21E-4E78-8F34-817B3FFD9A56}"/>
              </a:ext>
            </a:extLst>
          </p:cNvPr>
          <p:cNvSpPr>
            <a:spLocks noGrp="1"/>
          </p:cNvSpPr>
          <p:nvPr>
            <p:ph sz="quarter" idx="12"/>
          </p:nvPr>
        </p:nvSpPr>
        <p:spPr/>
        <p:txBody>
          <a:bodyPr vert="horz" lIns="0" tIns="0" rIns="0" bIns="0" rtlCol="0" anchor="t">
            <a:normAutofit/>
          </a:bodyPr>
          <a:lstStyle/>
          <a:p>
            <a:r>
              <a:rPr lang="en-US" b="1"/>
              <a:t>User query </a:t>
            </a:r>
            <a:r>
              <a:rPr lang="en-US"/>
              <a:t>is embedded with BERT and compressed using an autoencoder</a:t>
            </a:r>
          </a:p>
          <a:p>
            <a:endParaRPr lang="en-US" b="1"/>
          </a:p>
          <a:p>
            <a:r>
              <a:rPr lang="en-US" b="1" err="1"/>
              <a:t>Kmeans</a:t>
            </a:r>
            <a:r>
              <a:rPr lang="en-US" b="1"/>
              <a:t> </a:t>
            </a:r>
            <a:r>
              <a:rPr lang="en-US"/>
              <a:t>clustering finds the most relevant document group for the query</a:t>
            </a:r>
          </a:p>
          <a:p>
            <a:endParaRPr lang="en-US"/>
          </a:p>
          <a:p>
            <a:r>
              <a:rPr lang="en-US" b="1"/>
              <a:t>Cosine similarity </a:t>
            </a:r>
            <a:r>
              <a:rPr lang="en-US"/>
              <a:t>filters documents with score &gt; 0.50</a:t>
            </a:r>
          </a:p>
          <a:p>
            <a:endParaRPr lang="en-US"/>
          </a:p>
          <a:p>
            <a:r>
              <a:rPr lang="en-US" b="1"/>
              <a:t>Title-based </a:t>
            </a:r>
            <a:r>
              <a:rPr lang="en-US" err="1"/>
              <a:t>reclustering</a:t>
            </a:r>
            <a:r>
              <a:rPr lang="en-US"/>
              <a:t> refines and ranks results for fast, accurate search</a:t>
            </a:r>
          </a:p>
          <a:p>
            <a:endParaRPr lang="en-US"/>
          </a:p>
        </p:txBody>
      </p:sp>
      <p:sp>
        <p:nvSpPr>
          <p:cNvPr id="4" name="Slide Number Placeholder 3">
            <a:extLst>
              <a:ext uri="{FF2B5EF4-FFF2-40B4-BE49-F238E27FC236}">
                <a16:creationId xmlns:a16="http://schemas.microsoft.com/office/drawing/2014/main" id="{B8E381B4-5F7F-D1C8-2D11-268A2E42A7DD}"/>
              </a:ext>
            </a:extLst>
          </p:cNvPr>
          <p:cNvSpPr>
            <a:spLocks noGrp="1"/>
          </p:cNvSpPr>
          <p:nvPr>
            <p:ph type="sldNum" sz="quarter" idx="15"/>
          </p:nvPr>
        </p:nvSpPr>
        <p:spPr/>
        <p:txBody>
          <a:bodyPr/>
          <a:lstStyle/>
          <a:p>
            <a:fld id="{18D65601-5AE2-46FC-B138-694DDD2B510D}" type="slidenum">
              <a:rPr lang="en-US" smtClean="0"/>
              <a:pPr/>
              <a:t>26</a:t>
            </a:fld>
            <a:endParaRPr lang="en-US"/>
          </a:p>
        </p:txBody>
      </p:sp>
    </p:spTree>
    <p:extLst>
      <p:ext uri="{BB962C8B-B14F-4D97-AF65-F5344CB8AC3E}">
        <p14:creationId xmlns:p14="http://schemas.microsoft.com/office/powerpoint/2010/main" val="4186421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DB9D-68EC-EE8D-C256-5D6E5C73BD6D}"/>
              </a:ext>
            </a:extLst>
          </p:cNvPr>
          <p:cNvSpPr>
            <a:spLocks noGrp="1"/>
          </p:cNvSpPr>
          <p:nvPr>
            <p:ph type="title"/>
          </p:nvPr>
        </p:nvSpPr>
        <p:spPr>
          <a:xfrm>
            <a:off x="1468815" y="72531"/>
            <a:ext cx="9150675" cy="1427585"/>
          </a:xfrm>
        </p:spPr>
        <p:txBody>
          <a:bodyPr/>
          <a:lstStyle/>
          <a:p>
            <a:r>
              <a:rPr lang="en-US"/>
              <a:t>Search results</a:t>
            </a:r>
          </a:p>
        </p:txBody>
      </p:sp>
      <p:sp>
        <p:nvSpPr>
          <p:cNvPr id="4" name="Slide Number Placeholder 3">
            <a:extLst>
              <a:ext uri="{FF2B5EF4-FFF2-40B4-BE49-F238E27FC236}">
                <a16:creationId xmlns:a16="http://schemas.microsoft.com/office/drawing/2014/main" id="{E8C785A1-3F9C-A26A-3319-AA9DDBA68C01}"/>
              </a:ext>
            </a:extLst>
          </p:cNvPr>
          <p:cNvSpPr>
            <a:spLocks noGrp="1"/>
          </p:cNvSpPr>
          <p:nvPr>
            <p:ph type="sldNum" sz="quarter" idx="15"/>
          </p:nvPr>
        </p:nvSpPr>
        <p:spPr/>
        <p:txBody>
          <a:bodyPr/>
          <a:lstStyle/>
          <a:p>
            <a:fld id="{18D65601-5AE2-46FC-B138-694DDD2B510D}" type="slidenum">
              <a:rPr lang="en-US" smtClean="0"/>
              <a:pPr/>
              <a:t>27</a:t>
            </a:fld>
            <a:endParaRPr lang="en-US"/>
          </a:p>
        </p:txBody>
      </p:sp>
      <p:pic>
        <p:nvPicPr>
          <p:cNvPr id="3" name="Picture 2" descr="A screenshot of a computer&#10;&#10;AI-generated content may be incorrect.">
            <a:extLst>
              <a:ext uri="{FF2B5EF4-FFF2-40B4-BE49-F238E27FC236}">
                <a16:creationId xmlns:a16="http://schemas.microsoft.com/office/drawing/2014/main" id="{BC96AD11-D1BA-B9CC-38AF-1E21875CED90}"/>
              </a:ext>
            </a:extLst>
          </p:cNvPr>
          <p:cNvPicPr>
            <a:picLocks noChangeAspect="1"/>
          </p:cNvPicPr>
          <p:nvPr/>
        </p:nvPicPr>
        <p:blipFill>
          <a:blip r:embed="rId3"/>
          <a:stretch>
            <a:fillRect/>
          </a:stretch>
        </p:blipFill>
        <p:spPr>
          <a:xfrm>
            <a:off x="3543378" y="1899478"/>
            <a:ext cx="6673416" cy="4373219"/>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1BD11B12-4069-E7B8-56E5-684DF5D05579}"/>
              </a:ext>
            </a:extLst>
          </p:cNvPr>
          <p:cNvPicPr>
            <a:picLocks noChangeAspect="1"/>
          </p:cNvPicPr>
          <p:nvPr/>
        </p:nvPicPr>
        <p:blipFill>
          <a:blip r:embed="rId4"/>
          <a:stretch>
            <a:fillRect/>
          </a:stretch>
        </p:blipFill>
        <p:spPr>
          <a:xfrm>
            <a:off x="1386301" y="1030081"/>
            <a:ext cx="5918615" cy="678623"/>
          </a:xfrm>
          <a:prstGeom prst="rect">
            <a:avLst/>
          </a:prstGeom>
        </p:spPr>
      </p:pic>
    </p:spTree>
    <p:extLst>
      <p:ext uri="{BB962C8B-B14F-4D97-AF65-F5344CB8AC3E}">
        <p14:creationId xmlns:p14="http://schemas.microsoft.com/office/powerpoint/2010/main" val="2846813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F802-9CE1-EE8B-09A5-E38A76607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E96FF-1FB1-376C-BA29-CB654123060D}"/>
              </a:ext>
            </a:extLst>
          </p:cNvPr>
          <p:cNvSpPr>
            <a:spLocks noGrp="1"/>
          </p:cNvSpPr>
          <p:nvPr>
            <p:ph type="title"/>
          </p:nvPr>
        </p:nvSpPr>
        <p:spPr/>
        <p:txBody>
          <a:bodyPr/>
          <a:lstStyle/>
          <a:p>
            <a:r>
              <a:rPr lang="en-US"/>
              <a:t>Iteration</a:t>
            </a:r>
          </a:p>
        </p:txBody>
      </p:sp>
      <p:sp>
        <p:nvSpPr>
          <p:cNvPr id="3" name="Text Placeholder 2">
            <a:extLst>
              <a:ext uri="{FF2B5EF4-FFF2-40B4-BE49-F238E27FC236}">
                <a16:creationId xmlns:a16="http://schemas.microsoft.com/office/drawing/2014/main" id="{2AF3A538-80C7-CDE3-4181-598FB39FE56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9683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0D49-DEAA-8837-454D-85F91C077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D4E93-6753-E62C-FE0A-0FE517B73720}"/>
              </a:ext>
            </a:extLst>
          </p:cNvPr>
          <p:cNvSpPr>
            <a:spLocks noGrp="1"/>
          </p:cNvSpPr>
          <p:nvPr>
            <p:ph type="title"/>
          </p:nvPr>
        </p:nvSpPr>
        <p:spPr/>
        <p:txBody>
          <a:bodyPr/>
          <a:lstStyle/>
          <a:p>
            <a:r>
              <a:rPr lang="en-US"/>
              <a:t>Iteration through Output Keywords</a:t>
            </a:r>
          </a:p>
        </p:txBody>
      </p:sp>
      <p:sp>
        <p:nvSpPr>
          <p:cNvPr id="3" name="Content Placeholder 2">
            <a:extLst>
              <a:ext uri="{FF2B5EF4-FFF2-40B4-BE49-F238E27FC236}">
                <a16:creationId xmlns:a16="http://schemas.microsoft.com/office/drawing/2014/main" id="{D08B6EC8-137C-9B0B-C849-17FF98C88251}"/>
              </a:ext>
            </a:extLst>
          </p:cNvPr>
          <p:cNvSpPr>
            <a:spLocks noGrp="1"/>
          </p:cNvSpPr>
          <p:nvPr>
            <p:ph sz="quarter" idx="12"/>
          </p:nvPr>
        </p:nvSpPr>
        <p:spPr/>
        <p:txBody>
          <a:bodyPr vert="horz" lIns="0" tIns="0" rIns="0" bIns="0" rtlCol="0" anchor="t">
            <a:normAutofit/>
          </a:bodyPr>
          <a:lstStyle/>
          <a:p>
            <a:r>
              <a:rPr lang="en-US"/>
              <a:t>The output keywords of the clusters will be used as the input keywords of next iteration.</a:t>
            </a:r>
          </a:p>
          <a:p>
            <a:pPr lvl="1">
              <a:buFont typeface="Courier New" panose="020B0604020202020204" pitchFamily="34" charset="0"/>
              <a:buChar char="o"/>
            </a:pPr>
            <a:r>
              <a:rPr lang="en-US"/>
              <a:t>This is to separate the initial clusters to smaller clusters with sub-topics within.</a:t>
            </a:r>
          </a:p>
          <a:p>
            <a:pPr lvl="1">
              <a:buFont typeface="Courier New" panose="020B0604020202020204" pitchFamily="34" charset="0"/>
              <a:buChar char="o"/>
            </a:pPr>
            <a:r>
              <a:rPr lang="en-US"/>
              <a:t>Number of iterations can be chosen by users.</a:t>
            </a:r>
          </a:p>
          <a:p>
            <a:r>
              <a:rPr lang="en-US"/>
              <a:t>The resultant topics &amp; sub-topics will create a tree structure.</a:t>
            </a:r>
          </a:p>
          <a:p>
            <a:pPr lvl="1">
              <a:buFont typeface="Courier New" panose="020B0604020202020204" pitchFamily="34" charset="0"/>
              <a:buChar char="o"/>
            </a:pPr>
            <a:r>
              <a:rPr lang="en-US"/>
              <a:t>The resultant tree will be used to search through different resources.</a:t>
            </a:r>
          </a:p>
          <a:p>
            <a:pPr lvl="1">
              <a:buFont typeface="Courier New" panose="020B0604020202020204" pitchFamily="34" charset="0"/>
              <a:buChar char="o"/>
            </a:pPr>
            <a:r>
              <a:rPr lang="en-US"/>
              <a:t>Currently available: </a:t>
            </a:r>
            <a:r>
              <a:rPr lang="en-US" err="1"/>
              <a:t>Arxiv</a:t>
            </a:r>
            <a:r>
              <a:rPr lang="en-US"/>
              <a:t>, </a:t>
            </a:r>
            <a:r>
              <a:rPr lang="en-US" err="1"/>
              <a:t>MachineLearningMastery</a:t>
            </a:r>
            <a:r>
              <a:rPr lang="en-US"/>
              <a:t>, Medium, </a:t>
            </a:r>
            <a:r>
              <a:rPr lang="en-US" err="1"/>
              <a:t>Youtube</a:t>
            </a:r>
            <a:endParaRPr lang="en-US"/>
          </a:p>
          <a:p>
            <a:endParaRPr lang="en-US"/>
          </a:p>
        </p:txBody>
      </p:sp>
      <p:sp>
        <p:nvSpPr>
          <p:cNvPr id="4" name="Slide Number Placeholder 3">
            <a:extLst>
              <a:ext uri="{FF2B5EF4-FFF2-40B4-BE49-F238E27FC236}">
                <a16:creationId xmlns:a16="http://schemas.microsoft.com/office/drawing/2014/main" id="{AFF1DB6A-8495-E376-36C3-C4BE598D2432}"/>
              </a:ext>
            </a:extLst>
          </p:cNvPr>
          <p:cNvSpPr>
            <a:spLocks noGrp="1"/>
          </p:cNvSpPr>
          <p:nvPr>
            <p:ph type="sldNum" sz="quarter" idx="15"/>
          </p:nvPr>
        </p:nvSpPr>
        <p:spPr/>
        <p:txBody>
          <a:bodyPr/>
          <a:lstStyle/>
          <a:p>
            <a:fld id="{18D65601-5AE2-46FC-B138-694DDD2B510D}" type="slidenum">
              <a:rPr lang="en-US" smtClean="0"/>
              <a:pPr/>
              <a:t>29</a:t>
            </a:fld>
            <a:endParaRPr lang="en-US"/>
          </a:p>
        </p:txBody>
      </p:sp>
    </p:spTree>
    <p:extLst>
      <p:ext uri="{BB962C8B-B14F-4D97-AF65-F5344CB8AC3E}">
        <p14:creationId xmlns:p14="http://schemas.microsoft.com/office/powerpoint/2010/main" val="39375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37826-6119-B774-94C4-0C589BAE5751}"/>
              </a:ext>
            </a:extLst>
          </p:cNvPr>
          <p:cNvSpPr>
            <a:spLocks noGrp="1"/>
          </p:cNvSpPr>
          <p:nvPr>
            <p:ph type="title"/>
          </p:nvPr>
        </p:nvSpPr>
        <p:spPr>
          <a:xfrm>
            <a:off x="1468815" y="503852"/>
            <a:ext cx="9150675" cy="1427585"/>
          </a:xfrm>
        </p:spPr>
        <p:txBody>
          <a:bodyPr vert="horz" lIns="0" tIns="0" rIns="0" bIns="0" rtlCol="0" anchor="ctr">
            <a:normAutofit/>
          </a:bodyPr>
          <a:lstStyle/>
          <a:p>
            <a:pPr marL="0" indent="0">
              <a:buNone/>
            </a:pPr>
            <a:endParaRPr lang="en-US"/>
          </a:p>
          <a:p>
            <a:endParaRPr lang="en-US"/>
          </a:p>
        </p:txBody>
      </p:sp>
      <p:pic>
        <p:nvPicPr>
          <p:cNvPr id="168" name="Picture 167" descr="A screenshot of a computer screen&#10;&#10;AI-generated content may be incorrect.">
            <a:extLst>
              <a:ext uri="{FF2B5EF4-FFF2-40B4-BE49-F238E27FC236}">
                <a16:creationId xmlns:a16="http://schemas.microsoft.com/office/drawing/2014/main" id="{AF73194F-AE53-751D-54B3-F3C3F30CA10C}"/>
              </a:ext>
            </a:extLst>
          </p:cNvPr>
          <p:cNvPicPr>
            <a:picLocks noChangeAspect="1"/>
          </p:cNvPicPr>
          <p:nvPr/>
        </p:nvPicPr>
        <p:blipFill>
          <a:blip r:embed="rId3"/>
          <a:srcRect r="2" b="171"/>
          <a:stretch/>
        </p:blipFill>
        <p:spPr>
          <a:xfrm>
            <a:off x="1250405" y="1036004"/>
            <a:ext cx="10771681" cy="5236569"/>
          </a:xfrm>
          <a:prstGeom prst="rect">
            <a:avLst/>
          </a:prstGeom>
          <a:noFill/>
        </p:spPr>
      </p:pic>
      <p:sp>
        <p:nvSpPr>
          <p:cNvPr id="173" name="Slide Number Placeholder 3">
            <a:extLst>
              <a:ext uri="{FF2B5EF4-FFF2-40B4-BE49-F238E27FC236}">
                <a16:creationId xmlns:a16="http://schemas.microsoft.com/office/drawing/2014/main" id="{B8ED370D-5343-27AF-C8B2-3D9BB75A35B9}"/>
              </a:ext>
            </a:extLst>
          </p:cNvPr>
          <p:cNvSpPr>
            <a:spLocks noGrp="1"/>
          </p:cNvSpPr>
          <p:nvPr>
            <p:ph type="sldNum" sz="quarter" idx="15"/>
          </p:nvPr>
        </p:nvSpPr>
        <p:spPr>
          <a:xfrm>
            <a:off x="412136" y="5943601"/>
            <a:ext cx="968983" cy="651912"/>
          </a:xfrm>
        </p:spPr>
        <p:txBody>
          <a:bodyPr/>
          <a:lstStyle/>
          <a:p>
            <a:pPr>
              <a:spcAft>
                <a:spcPts val="600"/>
              </a:spcAft>
            </a:pPr>
            <a:fld id="{18D65601-5AE2-46FC-B138-694DDD2B510D}" type="slidenum">
              <a:rPr lang="en-US" smtClean="0"/>
              <a:pPr>
                <a:spcAft>
                  <a:spcPts val="600"/>
                </a:spcAft>
              </a:pPr>
              <a:t>3</a:t>
            </a:fld>
            <a:endParaRPr lang="en-US"/>
          </a:p>
        </p:txBody>
      </p:sp>
      <p:sp>
        <p:nvSpPr>
          <p:cNvPr id="4" name="Slide Number Placeholder 3" hidden="1">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pPr>
              <a:spcAft>
                <a:spcPts val="600"/>
              </a:spcAft>
            </a:pPr>
            <a:fld id="{18D65601-5AE2-46FC-B138-694DDD2B510D}" type="slidenum">
              <a:rPr lang="en-US" smtClean="0"/>
              <a:pPr>
                <a:spcAft>
                  <a:spcPts val="600"/>
                </a:spcAft>
              </a:pPr>
              <a:t>3</a:t>
            </a:fld>
            <a:endParaRPr lang="en-US"/>
          </a:p>
        </p:txBody>
      </p:sp>
    </p:spTree>
    <p:extLst>
      <p:ext uri="{BB962C8B-B14F-4D97-AF65-F5344CB8AC3E}">
        <p14:creationId xmlns:p14="http://schemas.microsoft.com/office/powerpoint/2010/main" val="1607455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7C4BB-022A-ED39-EFDB-CADF08DF8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733BE-1BFA-AE2D-6069-FC9048223E44}"/>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50513B36-B8FB-5C22-6AD6-ECA4A6067707}"/>
              </a:ext>
            </a:extLst>
          </p:cNvPr>
          <p:cNvSpPr>
            <a:spLocks noGrp="1"/>
          </p:cNvSpPr>
          <p:nvPr>
            <p:ph sz="quarter" idx="12"/>
          </p:nvPr>
        </p:nvSpPr>
        <p:spPr/>
        <p:txBody>
          <a:bodyPr vert="horz" lIns="0" tIns="0" rIns="0" bIns="0" rtlCol="0" anchor="t">
            <a:normAutofit/>
          </a:bodyPr>
          <a:lstStyle/>
          <a:p>
            <a:r>
              <a:rPr lang="en-US"/>
              <a:t>We created a framework to generate a clustered database related to machine learning.</a:t>
            </a:r>
          </a:p>
          <a:p>
            <a:r>
              <a:rPr lang="en-US"/>
              <a:t>Currently, Autoencoder, PCA (visualization) and K-means are used for the clustering.</a:t>
            </a:r>
          </a:p>
          <a:p>
            <a:pPr lvl="1">
              <a:buFont typeface="Courier New,monospace" panose="020B0604020202020204" pitchFamily="34" charset="0"/>
              <a:buChar char="o"/>
            </a:pPr>
            <a:r>
              <a:rPr lang="en-US"/>
              <a:t>Users can choose different options.</a:t>
            </a:r>
          </a:p>
          <a:p>
            <a:pPr lvl="1">
              <a:buFont typeface="Courier New,monospace" panose="020B0604020202020204" pitchFamily="34" charset="0"/>
              <a:buChar char="o"/>
            </a:pPr>
            <a:r>
              <a:rPr lang="en-US"/>
              <a:t>K-means had more flexible usage for our current dataset.</a:t>
            </a:r>
          </a:p>
          <a:p>
            <a:r>
              <a:rPr lang="en-US"/>
              <a:t>Topic keywords generated still need additional interpretation to be summarized into a short phrase, rather than 10 different words.</a:t>
            </a:r>
          </a:p>
          <a:p>
            <a:endParaRPr lang="en-US"/>
          </a:p>
        </p:txBody>
      </p:sp>
      <p:sp>
        <p:nvSpPr>
          <p:cNvPr id="4" name="Slide Number Placeholder 3">
            <a:extLst>
              <a:ext uri="{FF2B5EF4-FFF2-40B4-BE49-F238E27FC236}">
                <a16:creationId xmlns:a16="http://schemas.microsoft.com/office/drawing/2014/main" id="{C13FF46B-852B-9444-BB84-3BC095690C7A}"/>
              </a:ext>
            </a:extLst>
          </p:cNvPr>
          <p:cNvSpPr>
            <a:spLocks noGrp="1"/>
          </p:cNvSpPr>
          <p:nvPr>
            <p:ph type="sldNum" sz="quarter" idx="15"/>
          </p:nvPr>
        </p:nvSpPr>
        <p:spPr/>
        <p:txBody>
          <a:bodyPr/>
          <a:lstStyle/>
          <a:p>
            <a:fld id="{18D65601-5AE2-46FC-B138-694DDD2B510D}" type="slidenum">
              <a:rPr lang="en-US" smtClean="0"/>
              <a:pPr/>
              <a:t>30</a:t>
            </a:fld>
            <a:endParaRPr lang="en-US"/>
          </a:p>
        </p:txBody>
      </p:sp>
    </p:spTree>
    <p:extLst>
      <p:ext uri="{BB962C8B-B14F-4D97-AF65-F5344CB8AC3E}">
        <p14:creationId xmlns:p14="http://schemas.microsoft.com/office/powerpoint/2010/main" val="1817371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0A95-75AF-0606-2F1D-9E766E983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2245F-59C8-F4E2-440B-ABCD16FCF8D6}"/>
              </a:ext>
            </a:extLst>
          </p:cNvPr>
          <p:cNvSpPr>
            <a:spLocks noGrp="1"/>
          </p:cNvSpPr>
          <p:nvPr>
            <p:ph type="title"/>
          </p:nvPr>
        </p:nvSpPr>
        <p:spPr>
          <a:xfrm>
            <a:off x="1317614" y="1944435"/>
            <a:ext cx="4974316" cy="3999165"/>
          </a:xfrm>
        </p:spPr>
        <p:txBody>
          <a:bodyPr vert="horz" lIns="91440" tIns="45720" rIns="91440" bIns="45720" rtlCol="0" anchor="t">
            <a:normAutofit/>
          </a:bodyPr>
          <a:lstStyle/>
          <a:p>
            <a:br>
              <a:rPr lang="en-US" sz="5400"/>
            </a:br>
            <a:r>
              <a:rPr lang="en-US" sz="2800" i="1"/>
              <a:t>Create a scalable, sustainable, automated process to build and update a searchable database of machine learning and data science resources </a:t>
            </a:r>
          </a:p>
        </p:txBody>
      </p:sp>
      <p:sp>
        <p:nvSpPr>
          <p:cNvPr id="3" name="Content Placeholder 2">
            <a:extLst>
              <a:ext uri="{FF2B5EF4-FFF2-40B4-BE49-F238E27FC236}">
                <a16:creationId xmlns:a16="http://schemas.microsoft.com/office/drawing/2014/main" id="{756D731D-C1FA-C8E8-9184-50163018996D}"/>
              </a:ext>
            </a:extLst>
          </p:cNvPr>
          <p:cNvSpPr>
            <a:spLocks noGrp="1"/>
          </p:cNvSpPr>
          <p:nvPr>
            <p:ph sz="quarter" idx="10"/>
          </p:nvPr>
        </p:nvSpPr>
        <p:spPr/>
        <p:txBody>
          <a:bodyPr>
            <a:normAutofit/>
          </a:bodyPr>
          <a:lstStyle/>
          <a:p>
            <a:endParaRPr lang="en-US" sz="1800"/>
          </a:p>
          <a:p>
            <a:pPr marL="285750" indent="-285750">
              <a:buChar char="•"/>
            </a:pPr>
            <a:r>
              <a:rPr lang="en-US"/>
              <a:t>Process is </a:t>
            </a:r>
            <a:r>
              <a:rPr lang="en-US" b="1"/>
              <a:t>scalable </a:t>
            </a:r>
            <a:r>
              <a:rPr lang="en-US"/>
              <a:t>to accommodate additional resources</a:t>
            </a:r>
          </a:p>
          <a:p>
            <a:pPr marL="285750" indent="-285750">
              <a:buChar char="•"/>
            </a:pPr>
            <a:r>
              <a:rPr lang="en-US"/>
              <a:t>Process is </a:t>
            </a:r>
            <a:r>
              <a:rPr lang="en-US" b="1"/>
              <a:t>repeatable </a:t>
            </a:r>
            <a:r>
              <a:rPr lang="en-US"/>
              <a:t>so that keywords and resources can be updated</a:t>
            </a:r>
          </a:p>
          <a:p>
            <a:pPr marL="285750" indent="-285750">
              <a:buChar char="•"/>
            </a:pPr>
            <a:r>
              <a:rPr lang="en-US"/>
              <a:t>Process is </a:t>
            </a:r>
            <a:r>
              <a:rPr lang="en-US" b="1"/>
              <a:t>automated</a:t>
            </a:r>
          </a:p>
        </p:txBody>
      </p:sp>
      <p:sp>
        <p:nvSpPr>
          <p:cNvPr id="5" name="Title 1">
            <a:extLst>
              <a:ext uri="{FF2B5EF4-FFF2-40B4-BE49-F238E27FC236}">
                <a16:creationId xmlns:a16="http://schemas.microsoft.com/office/drawing/2014/main" id="{3AB0D1E7-89AF-6D15-A8C6-FA4144A12A7B}"/>
              </a:ext>
            </a:extLst>
          </p:cNvPr>
          <p:cNvSpPr>
            <a:spLocks noGrp="1"/>
          </p:cNvSpPr>
          <p:nvPr/>
        </p:nvSpPr>
        <p:spPr>
          <a:xfrm>
            <a:off x="1468815" y="503852"/>
            <a:ext cx="9150675" cy="1427585"/>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endParaRPr lang="en-US"/>
          </a:p>
        </p:txBody>
      </p:sp>
      <p:sp>
        <p:nvSpPr>
          <p:cNvPr id="7" name="Title 1">
            <a:extLst>
              <a:ext uri="{FF2B5EF4-FFF2-40B4-BE49-F238E27FC236}">
                <a16:creationId xmlns:a16="http://schemas.microsoft.com/office/drawing/2014/main" id="{C2DD78F4-F60A-5DE8-A0D4-234A99550329}"/>
              </a:ext>
            </a:extLst>
          </p:cNvPr>
          <p:cNvSpPr>
            <a:spLocks noGrp="1"/>
          </p:cNvSpPr>
          <p:nvPr/>
        </p:nvSpPr>
        <p:spPr>
          <a:xfrm>
            <a:off x="1468815" y="503852"/>
            <a:ext cx="9150675" cy="1427585"/>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solidFill>
                  <a:schemeClr val="bg1"/>
                </a:solidFill>
              </a:rPr>
              <a:t>Did we meet our objective?</a:t>
            </a:r>
          </a:p>
        </p:txBody>
      </p:sp>
    </p:spTree>
    <p:extLst>
      <p:ext uri="{BB962C8B-B14F-4D97-AF65-F5344CB8AC3E}">
        <p14:creationId xmlns:p14="http://schemas.microsoft.com/office/powerpoint/2010/main" val="522840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A6A7-B31A-857C-B3D1-FBF6EAAD99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75211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7F99-1D18-5B90-5A4B-D017C05F0BA8}"/>
              </a:ext>
            </a:extLst>
          </p:cNvPr>
          <p:cNvSpPr>
            <a:spLocks noGrp="1"/>
          </p:cNvSpPr>
          <p:nvPr>
            <p:ph type="title"/>
          </p:nvPr>
        </p:nvSpPr>
        <p:spPr/>
        <p:txBody>
          <a:bodyPr/>
          <a:lstStyle/>
          <a:p>
            <a:r>
              <a:rPr lang="en-US"/>
              <a:t>Initial resource scrape</a:t>
            </a:r>
          </a:p>
        </p:txBody>
      </p:sp>
    </p:spTree>
    <p:extLst>
      <p:ext uri="{BB962C8B-B14F-4D97-AF65-F5344CB8AC3E}">
        <p14:creationId xmlns:p14="http://schemas.microsoft.com/office/powerpoint/2010/main" val="210082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0477-7254-1EBD-BE62-786F6DCB8F2B}"/>
              </a:ext>
            </a:extLst>
          </p:cNvPr>
          <p:cNvSpPr>
            <a:spLocks noGrp="1"/>
          </p:cNvSpPr>
          <p:nvPr>
            <p:ph type="title"/>
          </p:nvPr>
        </p:nvSpPr>
        <p:spPr/>
        <p:txBody>
          <a:bodyPr/>
          <a:lstStyle/>
          <a:p>
            <a:r>
              <a:rPr lang="en-US"/>
              <a:t>Initial resource scraping </a:t>
            </a:r>
          </a:p>
        </p:txBody>
      </p:sp>
      <p:sp>
        <p:nvSpPr>
          <p:cNvPr id="3" name="Content Placeholder 2">
            <a:extLst>
              <a:ext uri="{FF2B5EF4-FFF2-40B4-BE49-F238E27FC236}">
                <a16:creationId xmlns:a16="http://schemas.microsoft.com/office/drawing/2014/main" id="{5649CA01-7E67-BF1F-A331-DD9A78D7EEB4}"/>
              </a:ext>
            </a:extLst>
          </p:cNvPr>
          <p:cNvSpPr>
            <a:spLocks noGrp="1"/>
          </p:cNvSpPr>
          <p:nvPr>
            <p:ph sz="quarter" idx="12"/>
          </p:nvPr>
        </p:nvSpPr>
        <p:spPr/>
        <p:txBody>
          <a:bodyPr vert="horz" lIns="0" tIns="0" rIns="0" bIns="0" rtlCol="0" anchor="t">
            <a:normAutofit/>
          </a:bodyPr>
          <a:lstStyle/>
          <a:p>
            <a:r>
              <a:rPr lang="en-US"/>
              <a:t>Initial scraping was limited to one easy-to-access and relatively comprehensive site, to identify key words for later augmented scraping</a:t>
            </a:r>
          </a:p>
          <a:p>
            <a:r>
              <a:rPr lang="en-US"/>
              <a:t>Initial keywords for the first search was manually chosen.</a:t>
            </a:r>
          </a:p>
          <a:p>
            <a:r>
              <a:rPr lang="en-US"/>
              <a:t>Google scholar for first iteration</a:t>
            </a:r>
          </a:p>
          <a:p>
            <a:pPr marL="457200" lvl="1" indent="0">
              <a:buNone/>
            </a:pPr>
            <a:endParaRPr lang="en-US"/>
          </a:p>
        </p:txBody>
      </p:sp>
      <p:sp>
        <p:nvSpPr>
          <p:cNvPr id="4" name="Slide Number Placeholder 3">
            <a:extLst>
              <a:ext uri="{FF2B5EF4-FFF2-40B4-BE49-F238E27FC236}">
                <a16:creationId xmlns:a16="http://schemas.microsoft.com/office/drawing/2014/main" id="{D07CC19D-D068-2C95-4460-E9B6C7FEAA4D}"/>
              </a:ext>
            </a:extLst>
          </p:cNvPr>
          <p:cNvSpPr>
            <a:spLocks noGrp="1"/>
          </p:cNvSpPr>
          <p:nvPr>
            <p:ph type="sldNum" sz="quarter" idx="15"/>
          </p:nvPr>
        </p:nvSpPr>
        <p:spPr/>
        <p:txBody>
          <a:bodyPr/>
          <a:lstStyle/>
          <a:p>
            <a:fld id="{18D65601-5AE2-46FC-B138-694DDD2B510D}" type="slidenum">
              <a:rPr lang="en-US" smtClean="0"/>
              <a:pPr/>
              <a:t>5</a:t>
            </a:fld>
            <a:endParaRPr lang="en-US"/>
          </a:p>
        </p:txBody>
      </p:sp>
    </p:spTree>
    <p:extLst>
      <p:ext uri="{BB962C8B-B14F-4D97-AF65-F5344CB8AC3E}">
        <p14:creationId xmlns:p14="http://schemas.microsoft.com/office/powerpoint/2010/main" val="3805023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AF11-3BCA-556C-1499-61D50F471E7D}"/>
              </a:ext>
            </a:extLst>
          </p:cNvPr>
          <p:cNvSpPr>
            <a:spLocks noGrp="1"/>
          </p:cNvSpPr>
          <p:nvPr>
            <p:ph type="title"/>
          </p:nvPr>
        </p:nvSpPr>
        <p:spPr/>
        <p:txBody>
          <a:bodyPr/>
          <a:lstStyle/>
          <a:p>
            <a:r>
              <a:rPr lang="en-US"/>
              <a:t>Preprocessing </a:t>
            </a:r>
          </a:p>
        </p:txBody>
      </p:sp>
      <p:sp>
        <p:nvSpPr>
          <p:cNvPr id="3" name="Text Placeholder 2">
            <a:extLst>
              <a:ext uri="{FF2B5EF4-FFF2-40B4-BE49-F238E27FC236}">
                <a16:creationId xmlns:a16="http://schemas.microsoft.com/office/drawing/2014/main" id="{7FD44DBC-C333-47CF-9747-9F2CDF0EDB6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159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78ED-DF58-D47A-3CFA-74421ED1A027}"/>
              </a:ext>
            </a:extLst>
          </p:cNvPr>
          <p:cNvSpPr>
            <a:spLocks noGrp="1"/>
          </p:cNvSpPr>
          <p:nvPr>
            <p:ph type="title"/>
          </p:nvPr>
        </p:nvSpPr>
        <p:spPr/>
        <p:txBody>
          <a:bodyPr/>
          <a:lstStyle/>
          <a:p>
            <a:r>
              <a:rPr lang="en-US"/>
              <a:t>Preprocessing</a:t>
            </a:r>
          </a:p>
        </p:txBody>
      </p:sp>
      <p:sp>
        <p:nvSpPr>
          <p:cNvPr id="3" name="Content Placeholder 2">
            <a:extLst>
              <a:ext uri="{FF2B5EF4-FFF2-40B4-BE49-F238E27FC236}">
                <a16:creationId xmlns:a16="http://schemas.microsoft.com/office/drawing/2014/main" id="{82737826-6119-B774-94C4-0C589BAE5751}"/>
              </a:ext>
            </a:extLst>
          </p:cNvPr>
          <p:cNvSpPr>
            <a:spLocks noGrp="1"/>
          </p:cNvSpPr>
          <p:nvPr>
            <p:ph sz="quarter" idx="12"/>
          </p:nvPr>
        </p:nvSpPr>
        <p:spPr/>
        <p:txBody>
          <a:bodyPr vert="horz" lIns="0" tIns="0" rIns="0" bIns="0" rtlCol="0" anchor="t">
            <a:normAutofit/>
          </a:bodyPr>
          <a:lstStyle/>
          <a:p>
            <a:pPr marL="0" indent="0">
              <a:buNone/>
            </a:pPr>
            <a:r>
              <a:rPr lang="en-US"/>
              <a:t>Before generating embeddings, the text is preprocessed:</a:t>
            </a:r>
          </a:p>
          <a:p>
            <a:r>
              <a:rPr lang="en-US"/>
              <a:t>If abstract data is missing, field is populated with title of resource</a:t>
            </a:r>
          </a:p>
          <a:p>
            <a:r>
              <a:rPr lang="en-US"/>
              <a:t>Force lower case </a:t>
            </a:r>
          </a:p>
          <a:p>
            <a:r>
              <a:rPr lang="en-US"/>
              <a:t>Numbers removed</a:t>
            </a:r>
          </a:p>
          <a:p>
            <a:r>
              <a:rPr lang="en-US"/>
              <a:t>Punctuation removed </a:t>
            </a:r>
          </a:p>
          <a:p>
            <a:r>
              <a:rPr lang="en-US"/>
              <a:t>Whitespace trimmed</a:t>
            </a:r>
          </a:p>
          <a:p>
            <a:r>
              <a:rPr lang="en-US"/>
              <a:t>Lemmatization</a:t>
            </a:r>
          </a:p>
          <a:p>
            <a:endParaRPr lang="en-US"/>
          </a:p>
        </p:txBody>
      </p:sp>
      <p:sp>
        <p:nvSpPr>
          <p:cNvPr id="4" name="Slide Number Placeholder 3" hidden="1">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pPr>
              <a:spcAft>
                <a:spcPts val="600"/>
              </a:spcAft>
            </a:pPr>
            <a:fld id="{18D65601-5AE2-46FC-B138-694DDD2B510D}" type="slidenum">
              <a:rPr lang="en-US" smtClean="0"/>
              <a:pPr>
                <a:spcAft>
                  <a:spcPts val="600"/>
                </a:spcAft>
              </a:pPr>
              <a:t>7</a:t>
            </a:fld>
            <a:endParaRPr lang="en-US"/>
          </a:p>
        </p:txBody>
      </p:sp>
    </p:spTree>
    <p:extLst>
      <p:ext uri="{BB962C8B-B14F-4D97-AF65-F5344CB8AC3E}">
        <p14:creationId xmlns:p14="http://schemas.microsoft.com/office/powerpoint/2010/main" val="328199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7BBE-BFF8-536D-F9BE-C65CE485787B}"/>
              </a:ext>
            </a:extLst>
          </p:cNvPr>
          <p:cNvSpPr>
            <a:spLocks noGrp="1"/>
          </p:cNvSpPr>
          <p:nvPr>
            <p:ph type="title"/>
          </p:nvPr>
        </p:nvSpPr>
        <p:spPr/>
        <p:txBody>
          <a:bodyPr/>
          <a:lstStyle/>
          <a:p>
            <a:r>
              <a:rPr lang="en-US">
                <a:ea typeface="+mj-lt"/>
                <a:cs typeface="+mj-lt"/>
              </a:rPr>
              <a:t>Lemmatization – Example </a:t>
            </a:r>
            <a:endParaRPr lang="en-US" err="1"/>
          </a:p>
        </p:txBody>
      </p:sp>
      <p:sp>
        <p:nvSpPr>
          <p:cNvPr id="3" name="Content Placeholder 2">
            <a:extLst>
              <a:ext uri="{FF2B5EF4-FFF2-40B4-BE49-F238E27FC236}">
                <a16:creationId xmlns:a16="http://schemas.microsoft.com/office/drawing/2014/main" id="{A00AC483-CA30-6DC4-F769-00B6E3864237}"/>
              </a:ext>
            </a:extLst>
          </p:cNvPr>
          <p:cNvSpPr>
            <a:spLocks noGrp="1"/>
          </p:cNvSpPr>
          <p:nvPr>
            <p:ph sz="quarter" idx="12"/>
          </p:nvPr>
        </p:nvSpPr>
        <p:spPr>
          <a:xfrm>
            <a:off x="1462442" y="2116914"/>
            <a:ext cx="7896781" cy="4139948"/>
          </a:xfrm>
        </p:spPr>
        <p:txBody>
          <a:bodyPr vert="horz" lIns="0" tIns="0" rIns="0" bIns="0" rtlCol="0" anchor="t">
            <a:normAutofit fontScale="85000" lnSpcReduction="20000"/>
          </a:bodyPr>
          <a:lstStyle/>
          <a:p>
            <a:pPr>
              <a:buNone/>
            </a:pPr>
            <a:r>
              <a:rPr lang="en-US" b="1">
                <a:ea typeface="+mn-lt"/>
                <a:cs typeface="+mn-lt"/>
              </a:rPr>
              <a:t>Original:</a:t>
            </a:r>
          </a:p>
          <a:p>
            <a:pPr>
              <a:buNone/>
            </a:pPr>
            <a:r>
              <a:rPr lang="en-US">
                <a:ea typeface="+mn-lt"/>
                <a:cs typeface="+mn-lt"/>
              </a:rPr>
              <a:t>Artificial intelligence </a:t>
            </a:r>
            <a:r>
              <a:rPr lang="en-US">
                <a:highlight>
                  <a:srgbClr val="FFFF00"/>
                </a:highlight>
                <a:ea typeface="+mn-lt"/>
                <a:cs typeface="+mn-lt"/>
              </a:rPr>
              <a:t>has impacted </a:t>
            </a:r>
            <a:r>
              <a:rPr lang="en-US">
                <a:ea typeface="+mn-lt"/>
                <a:cs typeface="+mn-lt"/>
              </a:rPr>
              <a:t>many </a:t>
            </a:r>
            <a:r>
              <a:rPr lang="en-US">
                <a:highlight>
                  <a:srgbClr val="FFFF00"/>
                </a:highlight>
                <a:ea typeface="+mn-lt"/>
                <a:cs typeface="+mn-lt"/>
              </a:rPr>
              <a:t>aspects </a:t>
            </a:r>
            <a:r>
              <a:rPr lang="en-US">
                <a:ea typeface="+mn-lt"/>
                <a:cs typeface="+mn-lt"/>
              </a:rPr>
              <a:t>of human life. This paper</a:t>
            </a:r>
            <a:endParaRPr lang="en-US"/>
          </a:p>
          <a:p>
            <a:pPr>
              <a:buNone/>
            </a:pPr>
            <a:r>
              <a:rPr lang="en-US">
                <a:highlight>
                  <a:srgbClr val="FFFF00"/>
                </a:highlight>
                <a:ea typeface="+mn-lt"/>
                <a:cs typeface="+mn-lt"/>
              </a:rPr>
              <a:t>studies </a:t>
            </a:r>
            <a:r>
              <a:rPr lang="en-US">
                <a:ea typeface="+mn-lt"/>
                <a:cs typeface="+mn-lt"/>
              </a:rPr>
              <a:t>the impact of artificial intelligence on economic theory. In particular</a:t>
            </a:r>
          </a:p>
          <a:p>
            <a:pPr>
              <a:buNone/>
            </a:pPr>
            <a:r>
              <a:rPr lang="en-US">
                <a:ea typeface="+mn-lt"/>
                <a:cs typeface="+mn-lt"/>
              </a:rPr>
              <a:t>we study the impact of artificial intelligence on the theory of </a:t>
            </a:r>
            <a:r>
              <a:rPr lang="en-US">
                <a:highlight>
                  <a:srgbClr val="FFFF00"/>
                </a:highlight>
                <a:ea typeface="+mn-lt"/>
                <a:cs typeface="+mn-lt"/>
              </a:rPr>
              <a:t>bounded</a:t>
            </a:r>
          </a:p>
          <a:p>
            <a:pPr>
              <a:buNone/>
            </a:pPr>
            <a:r>
              <a:rPr lang="en-US">
                <a:ea typeface="+mn-lt"/>
                <a:cs typeface="+mn-lt"/>
              </a:rPr>
              <a:t>rationality, efficient market hypothesis and prospect theory.</a:t>
            </a:r>
            <a:endParaRPr lang="en-US"/>
          </a:p>
          <a:p>
            <a:pPr>
              <a:buNone/>
            </a:pPr>
            <a:endParaRPr lang="en-US">
              <a:ea typeface="+mn-lt"/>
              <a:cs typeface="+mn-lt"/>
            </a:endParaRPr>
          </a:p>
          <a:p>
            <a:pPr>
              <a:buNone/>
            </a:pPr>
            <a:r>
              <a:rPr lang="en-US" b="1">
                <a:ea typeface="+mn-lt"/>
                <a:cs typeface="+mn-lt"/>
              </a:rPr>
              <a:t>After:</a:t>
            </a:r>
          </a:p>
          <a:p>
            <a:pPr>
              <a:buNone/>
            </a:pPr>
            <a:r>
              <a:rPr lang="en-US">
                <a:ea typeface="+mn-lt"/>
                <a:cs typeface="+mn-lt"/>
              </a:rPr>
              <a:t>artificial intelligence </a:t>
            </a:r>
            <a:r>
              <a:rPr lang="en-US">
                <a:highlight>
                  <a:srgbClr val="FFFF00"/>
                </a:highlight>
                <a:ea typeface="+mn-lt"/>
                <a:cs typeface="+mn-lt"/>
              </a:rPr>
              <a:t>have impact </a:t>
            </a:r>
            <a:r>
              <a:rPr lang="en-US">
                <a:ea typeface="+mn-lt"/>
                <a:cs typeface="+mn-lt"/>
              </a:rPr>
              <a:t>many </a:t>
            </a:r>
            <a:r>
              <a:rPr lang="en-US">
                <a:highlight>
                  <a:srgbClr val="FFFF00"/>
                </a:highlight>
                <a:ea typeface="+mn-lt"/>
                <a:cs typeface="+mn-lt"/>
              </a:rPr>
              <a:t>aspect </a:t>
            </a:r>
            <a:r>
              <a:rPr lang="en-US">
                <a:ea typeface="+mn-lt"/>
                <a:cs typeface="+mn-lt"/>
              </a:rPr>
              <a:t>of human life this paper </a:t>
            </a:r>
            <a:endParaRPr lang="en-US"/>
          </a:p>
          <a:p>
            <a:pPr>
              <a:buNone/>
            </a:pPr>
            <a:r>
              <a:rPr lang="en-US">
                <a:highlight>
                  <a:srgbClr val="FFFF00"/>
                </a:highlight>
                <a:ea typeface="+mn-lt"/>
                <a:cs typeface="+mn-lt"/>
              </a:rPr>
              <a:t>study </a:t>
            </a:r>
            <a:r>
              <a:rPr lang="en-US">
                <a:ea typeface="+mn-lt"/>
                <a:cs typeface="+mn-lt"/>
              </a:rPr>
              <a:t>the impact of artificial intelligence on economic theory in particular </a:t>
            </a:r>
            <a:endParaRPr lang="en-US"/>
          </a:p>
          <a:p>
            <a:pPr>
              <a:buNone/>
            </a:pPr>
            <a:r>
              <a:rPr lang="en-US">
                <a:ea typeface="+mn-lt"/>
                <a:cs typeface="+mn-lt"/>
              </a:rPr>
              <a:t>we study the impact of artificial intelligence on the theory of </a:t>
            </a:r>
            <a:r>
              <a:rPr lang="en-US">
                <a:highlight>
                  <a:srgbClr val="FFFF00"/>
                </a:highlight>
                <a:ea typeface="+mn-lt"/>
                <a:cs typeface="+mn-lt"/>
              </a:rPr>
              <a:t>bound </a:t>
            </a:r>
            <a:endParaRPr lang="en-US">
              <a:highlight>
                <a:srgbClr val="FFFF00"/>
              </a:highlight>
            </a:endParaRPr>
          </a:p>
          <a:p>
            <a:pPr>
              <a:buNone/>
            </a:pPr>
            <a:r>
              <a:rPr lang="en-US">
                <a:ea typeface="+mn-lt"/>
                <a:cs typeface="+mn-lt"/>
              </a:rPr>
              <a:t>rationality efficient market hypothesis and prospect theory</a:t>
            </a:r>
            <a:endParaRPr lang="en-US"/>
          </a:p>
          <a:p>
            <a:pPr marL="0" indent="0">
              <a:buNone/>
            </a:pPr>
            <a:endParaRPr lang="en-US">
              <a:cs typeface="Arial"/>
            </a:endParaRPr>
          </a:p>
        </p:txBody>
      </p:sp>
      <p:sp>
        <p:nvSpPr>
          <p:cNvPr id="4" name="Slide Number Placeholder 3">
            <a:extLst>
              <a:ext uri="{FF2B5EF4-FFF2-40B4-BE49-F238E27FC236}">
                <a16:creationId xmlns:a16="http://schemas.microsoft.com/office/drawing/2014/main" id="{252FDAF8-EE73-0B90-B61C-FE37AF01F1D9}"/>
              </a:ext>
            </a:extLst>
          </p:cNvPr>
          <p:cNvSpPr>
            <a:spLocks noGrp="1"/>
          </p:cNvSpPr>
          <p:nvPr>
            <p:ph type="sldNum" sz="quarter" idx="15"/>
          </p:nvPr>
        </p:nvSpPr>
        <p:spPr/>
        <p:txBody>
          <a:bodyPr/>
          <a:lstStyle/>
          <a:p>
            <a:fld id="{18D65601-5AE2-46FC-B138-694DDD2B510D}" type="slidenum">
              <a:rPr lang="en-US" smtClean="0"/>
              <a:pPr/>
              <a:t>8</a:t>
            </a:fld>
            <a:endParaRPr lang="en-US"/>
          </a:p>
        </p:txBody>
      </p:sp>
      <p:pic>
        <p:nvPicPr>
          <p:cNvPr id="7" name="Picture 6">
            <a:extLst>
              <a:ext uri="{FF2B5EF4-FFF2-40B4-BE49-F238E27FC236}">
                <a16:creationId xmlns:a16="http://schemas.microsoft.com/office/drawing/2014/main" id="{CB4B07E6-91F6-E2B9-CD21-F828D5C88CA7}"/>
              </a:ext>
            </a:extLst>
          </p:cNvPr>
          <p:cNvPicPr>
            <a:picLocks noChangeAspect="1"/>
          </p:cNvPicPr>
          <p:nvPr/>
        </p:nvPicPr>
        <p:blipFill>
          <a:blip r:embed="rId3"/>
          <a:stretch>
            <a:fillRect/>
          </a:stretch>
        </p:blipFill>
        <p:spPr>
          <a:xfrm>
            <a:off x="8683932" y="-1229"/>
            <a:ext cx="3509297" cy="2124588"/>
          </a:xfrm>
          <a:prstGeom prst="rect">
            <a:avLst/>
          </a:prstGeom>
        </p:spPr>
      </p:pic>
    </p:spTree>
    <p:extLst>
      <p:ext uri="{BB962C8B-B14F-4D97-AF65-F5344CB8AC3E}">
        <p14:creationId xmlns:p14="http://schemas.microsoft.com/office/powerpoint/2010/main" val="186175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5A47-EDF1-3829-87DE-1DB3A851347A}"/>
              </a:ext>
            </a:extLst>
          </p:cNvPr>
          <p:cNvSpPr>
            <a:spLocks noGrp="1"/>
          </p:cNvSpPr>
          <p:nvPr>
            <p:ph type="title"/>
          </p:nvPr>
        </p:nvSpPr>
        <p:spPr/>
        <p:txBody>
          <a:bodyPr/>
          <a:lstStyle/>
          <a:p>
            <a:r>
              <a:rPr lang="en-US"/>
              <a:t>Embedding</a:t>
            </a:r>
          </a:p>
        </p:txBody>
      </p:sp>
      <p:sp>
        <p:nvSpPr>
          <p:cNvPr id="3" name="Text Placeholder 2">
            <a:extLst>
              <a:ext uri="{FF2B5EF4-FFF2-40B4-BE49-F238E27FC236}">
                <a16:creationId xmlns:a16="http://schemas.microsoft.com/office/drawing/2014/main" id="{0CF0E70D-BF10-2B70-9600-043020CBE0A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97000492"/>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DD27D0-5B6E-4A0E-95B2-BB37F9D8861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98CD342-50C4-441F-B4A3-7D5ADB057132}">
  <ds:schemaRefs>
    <ds:schemaRef ds:uri="http://schemas.microsoft.com/sharepoint/v3/contenttype/forms"/>
  </ds:schemaRefs>
</ds:datastoreItem>
</file>

<file path=customXml/itemProps3.xml><?xml version="1.0" encoding="utf-8"?>
<ds:datastoreItem xmlns:ds="http://schemas.openxmlformats.org/officeDocument/2006/customXml" ds:itemID="{3FAE0208-DBD5-43E1-AC6B-D2AD9623F0B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Custom</vt:lpstr>
      <vt:lpstr> Smart Tutor Knowledge Hub</vt:lpstr>
      <vt:lpstr>Objective:  Create a scalable, sustainable, automated process to build and update a searchable database of machine learning and data science resources  </vt:lpstr>
      <vt:lpstr> </vt:lpstr>
      <vt:lpstr>Initial resource scrape</vt:lpstr>
      <vt:lpstr>Initial resource scraping </vt:lpstr>
      <vt:lpstr>Preprocessing </vt:lpstr>
      <vt:lpstr>Preprocessing</vt:lpstr>
      <vt:lpstr>Lemmatization – Example </vt:lpstr>
      <vt:lpstr>Embedding</vt:lpstr>
      <vt:lpstr>Text embedding using Sentence-BERT</vt:lpstr>
      <vt:lpstr>Dimensionality Reduction</vt:lpstr>
      <vt:lpstr>Dimensionality reduction using autoencoder</vt:lpstr>
      <vt:lpstr>Distribution of Reconstruction Error</vt:lpstr>
      <vt:lpstr>Training versus validation loss curve</vt:lpstr>
      <vt:lpstr>Clustering </vt:lpstr>
      <vt:lpstr>WSS and silhouette score for optimal k for k-means</vt:lpstr>
      <vt:lpstr>K-means test with 12 and 23 clusters</vt:lpstr>
      <vt:lpstr>BIC for optimal k for GMM</vt:lpstr>
      <vt:lpstr>GMM results</vt:lpstr>
      <vt:lpstr>K-means vs GMM</vt:lpstr>
      <vt:lpstr>Creating keyword.txt</vt:lpstr>
      <vt:lpstr>Model and Extraction</vt:lpstr>
      <vt:lpstr>TF-IDF</vt:lpstr>
      <vt:lpstr>Cluster topics (sample)</vt:lpstr>
      <vt:lpstr>Augmenting data</vt:lpstr>
      <vt:lpstr>Testing the process</vt:lpstr>
      <vt:lpstr>Search results</vt:lpstr>
      <vt:lpstr>Iteration</vt:lpstr>
      <vt:lpstr>Iteration through Output Keywords</vt:lpstr>
      <vt:lpstr>Conclusion</vt:lpstr>
      <vt:lpstr> Create a scalable, sustainable, automated process to build and update a searchable database of machine learning and data science resources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2025-03-25T00:07:01Z</dcterms:created>
  <dcterms:modified xsi:type="dcterms:W3CDTF">2025-04-25T02:12:58Z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